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8" r:id="rId2"/>
  </p:sldMasterIdLst>
  <p:notesMasterIdLst>
    <p:notesMasterId r:id="rId34"/>
  </p:notesMasterIdLst>
  <p:sldIdLst>
    <p:sldId id="2424" r:id="rId3"/>
    <p:sldId id="10845" r:id="rId4"/>
    <p:sldId id="10848" r:id="rId5"/>
    <p:sldId id="2426" r:id="rId6"/>
    <p:sldId id="10849" r:id="rId7"/>
    <p:sldId id="10851" r:id="rId8"/>
    <p:sldId id="273" r:id="rId9"/>
    <p:sldId id="2427" r:id="rId10"/>
    <p:sldId id="2436" r:id="rId11"/>
    <p:sldId id="259" r:id="rId12"/>
    <p:sldId id="2431" r:id="rId13"/>
    <p:sldId id="2435" r:id="rId14"/>
    <p:sldId id="292" r:id="rId15"/>
    <p:sldId id="2392" r:id="rId16"/>
    <p:sldId id="295" r:id="rId17"/>
    <p:sldId id="2416" r:id="rId18"/>
    <p:sldId id="2428" r:id="rId19"/>
    <p:sldId id="2432" r:id="rId20"/>
    <p:sldId id="2406" r:id="rId21"/>
    <p:sldId id="265" r:id="rId22"/>
    <p:sldId id="316" r:id="rId23"/>
    <p:sldId id="335" r:id="rId24"/>
    <p:sldId id="317" r:id="rId25"/>
    <p:sldId id="318" r:id="rId26"/>
    <p:sldId id="319" r:id="rId27"/>
    <p:sldId id="271" r:id="rId28"/>
    <p:sldId id="324" r:id="rId29"/>
    <p:sldId id="336" r:id="rId30"/>
    <p:sldId id="268" r:id="rId31"/>
    <p:sldId id="282" r:id="rId32"/>
    <p:sldId id="2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02" d="100"/>
          <a:sy n="102" d="100"/>
        </p:scale>
        <p:origin x="1048" y="4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9E7E3B-9540-8842-A135-6EFF39DABAA9}" type="datetimeFigureOut">
              <a:rPr lang="en-US" smtClean="0"/>
              <a:t>8/22/25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1D6B8-33F9-AB4A-B26A-86F84A32082A}" type="slidenum">
              <a:rPr lang="en-US" smtClean="0"/>
              <a:t>‹#›</a:t>
            </a:fld>
            <a:endParaRPr lang="en-US"/>
          </a:p>
        </p:txBody>
      </p:sp>
    </p:spTree>
    <p:extLst>
      <p:ext uri="{BB962C8B-B14F-4D97-AF65-F5344CB8AC3E}">
        <p14:creationId xmlns:p14="http://schemas.microsoft.com/office/powerpoint/2010/main" val="3102959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37CA5-E85B-8424-C796-C1F7D24621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DE32E0-276A-C7A8-EC02-125213E6BF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0CD493-CDDE-2A0E-708B-294B85A4845F}"/>
              </a:ext>
            </a:extLst>
          </p:cNvPr>
          <p:cNvSpPr>
            <a:spLocks noGrp="1"/>
          </p:cNvSpPr>
          <p:nvPr>
            <p:ph type="dt" sz="half" idx="10"/>
          </p:nvPr>
        </p:nvSpPr>
        <p:spPr/>
        <p:txBody>
          <a:bodyPr/>
          <a:lstStyle/>
          <a:p>
            <a:fld id="{E8EEAEA6-8622-444F-AD00-31975B7A91FD}" type="datetimeFigureOut">
              <a:rPr lang="en-US" smtClean="0"/>
              <a:t>8/22/25</a:t>
            </a:fld>
            <a:endParaRPr lang="en-US"/>
          </a:p>
        </p:txBody>
      </p:sp>
      <p:sp>
        <p:nvSpPr>
          <p:cNvPr id="5" name="Footer Placeholder 4">
            <a:extLst>
              <a:ext uri="{FF2B5EF4-FFF2-40B4-BE49-F238E27FC236}">
                <a16:creationId xmlns:a16="http://schemas.microsoft.com/office/drawing/2014/main" id="{61C9A912-531C-78B0-F9FA-1AC238EC7D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54683-D355-2E38-26E5-750BC8A4DBCF}"/>
              </a:ext>
            </a:extLst>
          </p:cNvPr>
          <p:cNvSpPr>
            <a:spLocks noGrp="1"/>
          </p:cNvSpPr>
          <p:nvPr>
            <p:ph type="sldNum" sz="quarter" idx="12"/>
          </p:nvPr>
        </p:nvSpPr>
        <p:spPr/>
        <p:txBody>
          <a:bodyPr/>
          <a:lstStyle/>
          <a:p>
            <a:fld id="{FD195EA9-1E4D-EA4D-A5BC-028D653D3622}" type="slidenum">
              <a:rPr lang="en-US" smtClean="0"/>
              <a:t>‹#›</a:t>
            </a:fld>
            <a:endParaRPr lang="en-US"/>
          </a:p>
        </p:txBody>
      </p:sp>
    </p:spTree>
    <p:extLst>
      <p:ext uri="{BB962C8B-B14F-4D97-AF65-F5344CB8AC3E}">
        <p14:creationId xmlns:p14="http://schemas.microsoft.com/office/powerpoint/2010/main" val="3337146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48480-9554-B6E3-24F6-696D08983A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8AB62D-ABC9-FE2D-0FC2-329D58FB04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D73B4-F860-D3E9-9882-20C374BA5EB1}"/>
              </a:ext>
            </a:extLst>
          </p:cNvPr>
          <p:cNvSpPr>
            <a:spLocks noGrp="1"/>
          </p:cNvSpPr>
          <p:nvPr>
            <p:ph type="dt" sz="half" idx="10"/>
          </p:nvPr>
        </p:nvSpPr>
        <p:spPr/>
        <p:txBody>
          <a:bodyPr/>
          <a:lstStyle/>
          <a:p>
            <a:fld id="{E8EEAEA6-8622-444F-AD00-31975B7A91FD}" type="datetimeFigureOut">
              <a:rPr lang="en-US" smtClean="0"/>
              <a:t>8/22/25</a:t>
            </a:fld>
            <a:endParaRPr lang="en-US"/>
          </a:p>
        </p:txBody>
      </p:sp>
      <p:sp>
        <p:nvSpPr>
          <p:cNvPr id="5" name="Footer Placeholder 4">
            <a:extLst>
              <a:ext uri="{FF2B5EF4-FFF2-40B4-BE49-F238E27FC236}">
                <a16:creationId xmlns:a16="http://schemas.microsoft.com/office/drawing/2014/main" id="{BFC0BDCD-E567-A1C6-E7EB-B40856ACA2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0BD55-F8A9-4E6C-DFDA-95638F1EFE3D}"/>
              </a:ext>
            </a:extLst>
          </p:cNvPr>
          <p:cNvSpPr>
            <a:spLocks noGrp="1"/>
          </p:cNvSpPr>
          <p:nvPr>
            <p:ph type="sldNum" sz="quarter" idx="12"/>
          </p:nvPr>
        </p:nvSpPr>
        <p:spPr/>
        <p:txBody>
          <a:bodyPr/>
          <a:lstStyle/>
          <a:p>
            <a:fld id="{FD195EA9-1E4D-EA4D-A5BC-028D653D3622}" type="slidenum">
              <a:rPr lang="en-US" smtClean="0"/>
              <a:t>‹#›</a:t>
            </a:fld>
            <a:endParaRPr lang="en-US"/>
          </a:p>
        </p:txBody>
      </p:sp>
    </p:spTree>
    <p:extLst>
      <p:ext uri="{BB962C8B-B14F-4D97-AF65-F5344CB8AC3E}">
        <p14:creationId xmlns:p14="http://schemas.microsoft.com/office/powerpoint/2010/main" val="295732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CEEB59-32E7-9C59-88BF-F4E3FF2588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233DDF-C2F1-36E8-09BD-AE4DC9EDA2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1C17A-5191-A20D-8938-507BB4B8DF57}"/>
              </a:ext>
            </a:extLst>
          </p:cNvPr>
          <p:cNvSpPr>
            <a:spLocks noGrp="1"/>
          </p:cNvSpPr>
          <p:nvPr>
            <p:ph type="dt" sz="half" idx="10"/>
          </p:nvPr>
        </p:nvSpPr>
        <p:spPr/>
        <p:txBody>
          <a:bodyPr/>
          <a:lstStyle/>
          <a:p>
            <a:fld id="{E8EEAEA6-8622-444F-AD00-31975B7A91FD}" type="datetimeFigureOut">
              <a:rPr lang="en-US" smtClean="0"/>
              <a:t>8/22/25</a:t>
            </a:fld>
            <a:endParaRPr lang="en-US"/>
          </a:p>
        </p:txBody>
      </p:sp>
      <p:sp>
        <p:nvSpPr>
          <p:cNvPr id="5" name="Footer Placeholder 4">
            <a:extLst>
              <a:ext uri="{FF2B5EF4-FFF2-40B4-BE49-F238E27FC236}">
                <a16:creationId xmlns:a16="http://schemas.microsoft.com/office/drawing/2014/main" id="{7AEFA8EC-57F8-5BC7-FB92-5A86B5E51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80E30-790D-0D92-866B-D9B313325A09}"/>
              </a:ext>
            </a:extLst>
          </p:cNvPr>
          <p:cNvSpPr>
            <a:spLocks noGrp="1"/>
          </p:cNvSpPr>
          <p:nvPr>
            <p:ph type="sldNum" sz="quarter" idx="12"/>
          </p:nvPr>
        </p:nvSpPr>
        <p:spPr/>
        <p:txBody>
          <a:bodyPr/>
          <a:lstStyle/>
          <a:p>
            <a:fld id="{FD195EA9-1E4D-EA4D-A5BC-028D653D3622}" type="slidenum">
              <a:rPr lang="en-US" smtClean="0"/>
              <a:t>‹#›</a:t>
            </a:fld>
            <a:endParaRPr lang="en-US"/>
          </a:p>
        </p:txBody>
      </p:sp>
    </p:spTree>
    <p:extLst>
      <p:ext uri="{BB962C8B-B14F-4D97-AF65-F5344CB8AC3E}">
        <p14:creationId xmlns:p14="http://schemas.microsoft.com/office/powerpoint/2010/main" val="637784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3575E8-EDCF-124C-98D5-19C1BC406593}" type="datetimeFigureOut">
              <a:rPr lang="en-US" smtClean="0">
                <a:solidFill>
                  <a:prstClr val="black">
                    <a:tint val="75000"/>
                  </a:prstClr>
                </a:solidFill>
                <a:latin typeface="Calibri"/>
              </a:rPr>
              <a:pPr/>
              <a:t>8/22/25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8079A4-7AA8-4A4F-87E2-7781EC5097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7320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575E8-EDCF-124C-98D5-19C1BC406593}" type="datetimeFigureOut">
              <a:rPr lang="en-US" smtClean="0">
                <a:solidFill>
                  <a:prstClr val="black">
                    <a:tint val="75000"/>
                  </a:prstClr>
                </a:solidFill>
                <a:latin typeface="Calibri"/>
              </a:rPr>
              <a:pPr/>
              <a:t>8/22/25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390B65A-4B28-2A46-9E30-846707EF2E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6103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3575E8-EDCF-124C-98D5-19C1BC406593}" type="datetimeFigureOut">
              <a:rPr lang="en-US" smtClean="0">
                <a:solidFill>
                  <a:prstClr val="black">
                    <a:tint val="75000"/>
                  </a:prstClr>
                </a:solidFill>
                <a:latin typeface="Calibri"/>
              </a:rPr>
              <a:pPr/>
              <a:t>8/22/25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8079A4-7AA8-4A4F-87E2-7781EC5097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5630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3575E8-EDCF-124C-98D5-19C1BC406593}" type="datetimeFigureOut">
              <a:rPr lang="en-US" smtClean="0">
                <a:solidFill>
                  <a:prstClr val="black">
                    <a:tint val="75000"/>
                  </a:prstClr>
                </a:solidFill>
                <a:latin typeface="Calibri"/>
              </a:rPr>
              <a:pPr/>
              <a:t>8/22/25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390B65A-4B28-2A46-9E30-846707EF2E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2312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575E8-EDCF-124C-98D5-19C1BC406593}" type="datetimeFigureOut">
              <a:rPr lang="en-US" smtClean="0">
                <a:solidFill>
                  <a:prstClr val="black">
                    <a:tint val="75000"/>
                  </a:prstClr>
                </a:solidFill>
                <a:latin typeface="Calibri"/>
              </a:rPr>
              <a:pPr/>
              <a:t>8/22/25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4390B65A-4B28-2A46-9E30-846707EF2E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4278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3575E8-EDCF-124C-98D5-19C1BC406593}" type="datetimeFigureOut">
              <a:rPr lang="en-US" smtClean="0">
                <a:solidFill>
                  <a:prstClr val="black">
                    <a:tint val="75000"/>
                  </a:prstClr>
                </a:solidFill>
                <a:latin typeface="Calibri"/>
              </a:rPr>
              <a:pPr/>
              <a:t>8/22/25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4390B65A-4B28-2A46-9E30-846707EF2E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9907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3575E8-EDCF-124C-98D5-19C1BC406593}" type="datetimeFigureOut">
              <a:rPr lang="en-US" smtClean="0">
                <a:solidFill>
                  <a:prstClr val="black">
                    <a:tint val="75000"/>
                  </a:prstClr>
                </a:solidFill>
                <a:latin typeface="Calibri"/>
              </a:rPr>
              <a:pPr/>
              <a:t>8/22/25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4390B65A-4B28-2A46-9E30-846707EF2E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5069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3575E8-EDCF-124C-98D5-19C1BC406593}" type="datetimeFigureOut">
              <a:rPr lang="en-US" smtClean="0">
                <a:solidFill>
                  <a:prstClr val="black">
                    <a:tint val="75000"/>
                  </a:prstClr>
                </a:solidFill>
                <a:latin typeface="Calibri"/>
              </a:rPr>
              <a:pPr/>
              <a:t>8/22/25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390B65A-4B28-2A46-9E30-846707EF2E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54032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AFAC-60D1-B788-C8D8-AB673299C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E896B8-D468-A095-BB10-68C4BD8F42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A82277-73AF-1F65-E9D7-4C09F05BA8F7}"/>
              </a:ext>
            </a:extLst>
          </p:cNvPr>
          <p:cNvSpPr>
            <a:spLocks noGrp="1"/>
          </p:cNvSpPr>
          <p:nvPr>
            <p:ph type="dt" sz="half" idx="10"/>
          </p:nvPr>
        </p:nvSpPr>
        <p:spPr/>
        <p:txBody>
          <a:bodyPr/>
          <a:lstStyle/>
          <a:p>
            <a:fld id="{E8EEAEA6-8622-444F-AD00-31975B7A91FD}" type="datetimeFigureOut">
              <a:rPr lang="en-US" smtClean="0"/>
              <a:t>8/22/25</a:t>
            </a:fld>
            <a:endParaRPr lang="en-US"/>
          </a:p>
        </p:txBody>
      </p:sp>
      <p:sp>
        <p:nvSpPr>
          <p:cNvPr id="5" name="Footer Placeholder 4">
            <a:extLst>
              <a:ext uri="{FF2B5EF4-FFF2-40B4-BE49-F238E27FC236}">
                <a16:creationId xmlns:a16="http://schemas.microsoft.com/office/drawing/2014/main" id="{0EF6CE6E-8A98-3462-D455-F26E82372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2425D-605A-EA17-BFFB-6B656449D2CA}"/>
              </a:ext>
            </a:extLst>
          </p:cNvPr>
          <p:cNvSpPr>
            <a:spLocks noGrp="1"/>
          </p:cNvSpPr>
          <p:nvPr>
            <p:ph type="sldNum" sz="quarter" idx="12"/>
          </p:nvPr>
        </p:nvSpPr>
        <p:spPr/>
        <p:txBody>
          <a:bodyPr/>
          <a:lstStyle/>
          <a:p>
            <a:fld id="{FD195EA9-1E4D-EA4D-A5BC-028D653D3622}" type="slidenum">
              <a:rPr lang="en-US" smtClean="0"/>
              <a:t>‹#›</a:t>
            </a:fld>
            <a:endParaRPr lang="en-US"/>
          </a:p>
        </p:txBody>
      </p:sp>
    </p:spTree>
    <p:extLst>
      <p:ext uri="{BB962C8B-B14F-4D97-AF65-F5344CB8AC3E}">
        <p14:creationId xmlns:p14="http://schemas.microsoft.com/office/powerpoint/2010/main" val="1401564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3575E8-EDCF-124C-98D5-19C1BC406593}" type="datetimeFigureOut">
              <a:rPr lang="en-US" smtClean="0">
                <a:solidFill>
                  <a:prstClr val="black">
                    <a:tint val="75000"/>
                  </a:prstClr>
                </a:solidFill>
                <a:latin typeface="Calibri"/>
              </a:rPr>
              <a:pPr/>
              <a:t>8/22/25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4390B65A-4B28-2A46-9E30-846707EF2E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8886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575E8-EDCF-124C-98D5-19C1BC406593}" type="datetimeFigureOut">
              <a:rPr lang="en-US" smtClean="0">
                <a:solidFill>
                  <a:prstClr val="black">
                    <a:tint val="75000"/>
                  </a:prstClr>
                </a:solidFill>
                <a:latin typeface="Calibri"/>
              </a:rPr>
              <a:pPr/>
              <a:t>8/22/25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390B65A-4B28-2A46-9E30-846707EF2E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377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3575E8-EDCF-124C-98D5-19C1BC406593}" type="datetimeFigureOut">
              <a:rPr lang="en-US" smtClean="0">
                <a:solidFill>
                  <a:prstClr val="black">
                    <a:tint val="75000"/>
                  </a:prstClr>
                </a:solidFill>
                <a:latin typeface="Calibri"/>
              </a:rPr>
              <a:pPr/>
              <a:t>8/22/25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390B65A-4B28-2A46-9E30-846707EF2EE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0037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C5222-5FD8-CE53-4C73-F32A2DCD54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B62E44-9D39-D14D-1986-AB3D807F9F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292A35-2741-C142-3073-BBB2DA788FC7}"/>
              </a:ext>
            </a:extLst>
          </p:cNvPr>
          <p:cNvSpPr>
            <a:spLocks noGrp="1"/>
          </p:cNvSpPr>
          <p:nvPr>
            <p:ph type="dt" sz="half" idx="10"/>
          </p:nvPr>
        </p:nvSpPr>
        <p:spPr/>
        <p:txBody>
          <a:bodyPr/>
          <a:lstStyle/>
          <a:p>
            <a:fld id="{E8EEAEA6-8622-444F-AD00-31975B7A91FD}" type="datetimeFigureOut">
              <a:rPr lang="en-US" smtClean="0"/>
              <a:t>8/22/25</a:t>
            </a:fld>
            <a:endParaRPr lang="en-US"/>
          </a:p>
        </p:txBody>
      </p:sp>
      <p:sp>
        <p:nvSpPr>
          <p:cNvPr id="5" name="Footer Placeholder 4">
            <a:extLst>
              <a:ext uri="{FF2B5EF4-FFF2-40B4-BE49-F238E27FC236}">
                <a16:creationId xmlns:a16="http://schemas.microsoft.com/office/drawing/2014/main" id="{9945C219-20A8-926D-16DE-00FD0D172B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C1E1A1-2DEE-7359-74EA-3415234F4387}"/>
              </a:ext>
            </a:extLst>
          </p:cNvPr>
          <p:cNvSpPr>
            <a:spLocks noGrp="1"/>
          </p:cNvSpPr>
          <p:nvPr>
            <p:ph type="sldNum" sz="quarter" idx="12"/>
          </p:nvPr>
        </p:nvSpPr>
        <p:spPr/>
        <p:txBody>
          <a:bodyPr/>
          <a:lstStyle/>
          <a:p>
            <a:fld id="{FD195EA9-1E4D-EA4D-A5BC-028D653D3622}" type="slidenum">
              <a:rPr lang="en-US" smtClean="0"/>
              <a:t>‹#›</a:t>
            </a:fld>
            <a:endParaRPr lang="en-US"/>
          </a:p>
        </p:txBody>
      </p:sp>
    </p:spTree>
    <p:extLst>
      <p:ext uri="{BB962C8B-B14F-4D97-AF65-F5344CB8AC3E}">
        <p14:creationId xmlns:p14="http://schemas.microsoft.com/office/powerpoint/2010/main" val="4105952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A8BF4-9888-97A2-8224-EFFFCEAC4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7E58E0-0BAE-6429-4B86-9A0B06DD85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F2EB6-B067-F334-6685-5955A5E60A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729A7A-74CA-D103-AD04-BE87D9E3E1DF}"/>
              </a:ext>
            </a:extLst>
          </p:cNvPr>
          <p:cNvSpPr>
            <a:spLocks noGrp="1"/>
          </p:cNvSpPr>
          <p:nvPr>
            <p:ph type="dt" sz="half" idx="10"/>
          </p:nvPr>
        </p:nvSpPr>
        <p:spPr/>
        <p:txBody>
          <a:bodyPr/>
          <a:lstStyle/>
          <a:p>
            <a:fld id="{E8EEAEA6-8622-444F-AD00-31975B7A91FD}" type="datetimeFigureOut">
              <a:rPr lang="en-US" smtClean="0"/>
              <a:t>8/22/25</a:t>
            </a:fld>
            <a:endParaRPr lang="en-US"/>
          </a:p>
        </p:txBody>
      </p:sp>
      <p:sp>
        <p:nvSpPr>
          <p:cNvPr id="6" name="Footer Placeholder 5">
            <a:extLst>
              <a:ext uri="{FF2B5EF4-FFF2-40B4-BE49-F238E27FC236}">
                <a16:creationId xmlns:a16="http://schemas.microsoft.com/office/drawing/2014/main" id="{2FD49084-EEE2-DE16-2D10-4312D36C09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BE6E9-D004-71B0-1D58-794F7266CE0E}"/>
              </a:ext>
            </a:extLst>
          </p:cNvPr>
          <p:cNvSpPr>
            <a:spLocks noGrp="1"/>
          </p:cNvSpPr>
          <p:nvPr>
            <p:ph type="sldNum" sz="quarter" idx="12"/>
          </p:nvPr>
        </p:nvSpPr>
        <p:spPr/>
        <p:txBody>
          <a:bodyPr/>
          <a:lstStyle/>
          <a:p>
            <a:fld id="{FD195EA9-1E4D-EA4D-A5BC-028D653D3622}" type="slidenum">
              <a:rPr lang="en-US" smtClean="0"/>
              <a:t>‹#›</a:t>
            </a:fld>
            <a:endParaRPr lang="en-US"/>
          </a:p>
        </p:txBody>
      </p:sp>
    </p:spTree>
    <p:extLst>
      <p:ext uri="{BB962C8B-B14F-4D97-AF65-F5344CB8AC3E}">
        <p14:creationId xmlns:p14="http://schemas.microsoft.com/office/powerpoint/2010/main" val="2872281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8C36C-328A-2CB0-3FC0-1DA94099E5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AF504-FC8C-5DE9-7E53-5FEA51F996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79CE8F-2642-A220-638C-12324EF5D4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EE4720-121C-9F34-9071-A384700458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653D42-4931-EF04-25BF-FB3F583ECD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5E5ED5-9B70-7343-6AEE-5A9AF157F865}"/>
              </a:ext>
            </a:extLst>
          </p:cNvPr>
          <p:cNvSpPr>
            <a:spLocks noGrp="1"/>
          </p:cNvSpPr>
          <p:nvPr>
            <p:ph type="dt" sz="half" idx="10"/>
          </p:nvPr>
        </p:nvSpPr>
        <p:spPr/>
        <p:txBody>
          <a:bodyPr/>
          <a:lstStyle/>
          <a:p>
            <a:fld id="{E8EEAEA6-8622-444F-AD00-31975B7A91FD}" type="datetimeFigureOut">
              <a:rPr lang="en-US" smtClean="0"/>
              <a:t>8/22/25</a:t>
            </a:fld>
            <a:endParaRPr lang="en-US"/>
          </a:p>
        </p:txBody>
      </p:sp>
      <p:sp>
        <p:nvSpPr>
          <p:cNvPr id="8" name="Footer Placeholder 7">
            <a:extLst>
              <a:ext uri="{FF2B5EF4-FFF2-40B4-BE49-F238E27FC236}">
                <a16:creationId xmlns:a16="http://schemas.microsoft.com/office/drawing/2014/main" id="{F60103B3-F5FD-73F5-E8D5-30E30E5D8A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7CED85-F177-9B49-1B04-F96794F1997A}"/>
              </a:ext>
            </a:extLst>
          </p:cNvPr>
          <p:cNvSpPr>
            <a:spLocks noGrp="1"/>
          </p:cNvSpPr>
          <p:nvPr>
            <p:ph type="sldNum" sz="quarter" idx="12"/>
          </p:nvPr>
        </p:nvSpPr>
        <p:spPr/>
        <p:txBody>
          <a:bodyPr/>
          <a:lstStyle/>
          <a:p>
            <a:fld id="{FD195EA9-1E4D-EA4D-A5BC-028D653D3622}" type="slidenum">
              <a:rPr lang="en-US" smtClean="0"/>
              <a:t>‹#›</a:t>
            </a:fld>
            <a:endParaRPr lang="en-US"/>
          </a:p>
        </p:txBody>
      </p:sp>
    </p:spTree>
    <p:extLst>
      <p:ext uri="{BB962C8B-B14F-4D97-AF65-F5344CB8AC3E}">
        <p14:creationId xmlns:p14="http://schemas.microsoft.com/office/powerpoint/2010/main" val="3964673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7B9F-BACB-27B1-68DD-10319EBDEE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1B4A4F-5283-A8B2-15CA-3386B692C8DC}"/>
              </a:ext>
            </a:extLst>
          </p:cNvPr>
          <p:cNvSpPr>
            <a:spLocks noGrp="1"/>
          </p:cNvSpPr>
          <p:nvPr>
            <p:ph type="dt" sz="half" idx="10"/>
          </p:nvPr>
        </p:nvSpPr>
        <p:spPr/>
        <p:txBody>
          <a:bodyPr/>
          <a:lstStyle/>
          <a:p>
            <a:fld id="{E8EEAEA6-8622-444F-AD00-31975B7A91FD}" type="datetimeFigureOut">
              <a:rPr lang="en-US" smtClean="0"/>
              <a:t>8/22/25</a:t>
            </a:fld>
            <a:endParaRPr lang="en-US"/>
          </a:p>
        </p:txBody>
      </p:sp>
      <p:sp>
        <p:nvSpPr>
          <p:cNvPr id="4" name="Footer Placeholder 3">
            <a:extLst>
              <a:ext uri="{FF2B5EF4-FFF2-40B4-BE49-F238E27FC236}">
                <a16:creationId xmlns:a16="http://schemas.microsoft.com/office/drawing/2014/main" id="{C3E5399A-C624-004B-FB5F-C8D9EE022B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6EF74C-F0C5-8B2B-A289-260426CEFB1D}"/>
              </a:ext>
            </a:extLst>
          </p:cNvPr>
          <p:cNvSpPr>
            <a:spLocks noGrp="1"/>
          </p:cNvSpPr>
          <p:nvPr>
            <p:ph type="sldNum" sz="quarter" idx="12"/>
          </p:nvPr>
        </p:nvSpPr>
        <p:spPr/>
        <p:txBody>
          <a:bodyPr/>
          <a:lstStyle/>
          <a:p>
            <a:fld id="{FD195EA9-1E4D-EA4D-A5BC-028D653D3622}" type="slidenum">
              <a:rPr lang="en-US" smtClean="0"/>
              <a:t>‹#›</a:t>
            </a:fld>
            <a:endParaRPr lang="en-US"/>
          </a:p>
        </p:txBody>
      </p:sp>
    </p:spTree>
    <p:extLst>
      <p:ext uri="{BB962C8B-B14F-4D97-AF65-F5344CB8AC3E}">
        <p14:creationId xmlns:p14="http://schemas.microsoft.com/office/powerpoint/2010/main" val="183065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4A64C-6146-3A00-D8D3-8B9842D6F932}"/>
              </a:ext>
            </a:extLst>
          </p:cNvPr>
          <p:cNvSpPr>
            <a:spLocks noGrp="1"/>
          </p:cNvSpPr>
          <p:nvPr>
            <p:ph type="dt" sz="half" idx="10"/>
          </p:nvPr>
        </p:nvSpPr>
        <p:spPr/>
        <p:txBody>
          <a:bodyPr/>
          <a:lstStyle/>
          <a:p>
            <a:fld id="{E8EEAEA6-8622-444F-AD00-31975B7A91FD}" type="datetimeFigureOut">
              <a:rPr lang="en-US" smtClean="0"/>
              <a:t>8/22/25</a:t>
            </a:fld>
            <a:endParaRPr lang="en-US"/>
          </a:p>
        </p:txBody>
      </p:sp>
      <p:sp>
        <p:nvSpPr>
          <p:cNvPr id="3" name="Footer Placeholder 2">
            <a:extLst>
              <a:ext uri="{FF2B5EF4-FFF2-40B4-BE49-F238E27FC236}">
                <a16:creationId xmlns:a16="http://schemas.microsoft.com/office/drawing/2014/main" id="{745539C2-2BBA-698D-F35A-FE54CD9BCA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38FE6-97DA-3129-32AA-E04CB2D4AFC0}"/>
              </a:ext>
            </a:extLst>
          </p:cNvPr>
          <p:cNvSpPr>
            <a:spLocks noGrp="1"/>
          </p:cNvSpPr>
          <p:nvPr>
            <p:ph type="sldNum" sz="quarter" idx="12"/>
          </p:nvPr>
        </p:nvSpPr>
        <p:spPr/>
        <p:txBody>
          <a:bodyPr/>
          <a:lstStyle/>
          <a:p>
            <a:fld id="{FD195EA9-1E4D-EA4D-A5BC-028D653D3622}" type="slidenum">
              <a:rPr lang="en-US" smtClean="0"/>
              <a:t>‹#›</a:t>
            </a:fld>
            <a:endParaRPr lang="en-US"/>
          </a:p>
        </p:txBody>
      </p:sp>
    </p:spTree>
    <p:extLst>
      <p:ext uri="{BB962C8B-B14F-4D97-AF65-F5344CB8AC3E}">
        <p14:creationId xmlns:p14="http://schemas.microsoft.com/office/powerpoint/2010/main" val="705901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5855-E072-761C-CB9E-2B78786E34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17443-A764-B4E8-8189-D10A32F6B7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971D85-2A32-C21A-DEDF-8BCEC221F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3903AC-158C-0311-B425-0732AD08E3B0}"/>
              </a:ext>
            </a:extLst>
          </p:cNvPr>
          <p:cNvSpPr>
            <a:spLocks noGrp="1"/>
          </p:cNvSpPr>
          <p:nvPr>
            <p:ph type="dt" sz="half" idx="10"/>
          </p:nvPr>
        </p:nvSpPr>
        <p:spPr/>
        <p:txBody>
          <a:bodyPr/>
          <a:lstStyle/>
          <a:p>
            <a:fld id="{E8EEAEA6-8622-444F-AD00-31975B7A91FD}" type="datetimeFigureOut">
              <a:rPr lang="en-US" smtClean="0"/>
              <a:t>8/22/25</a:t>
            </a:fld>
            <a:endParaRPr lang="en-US"/>
          </a:p>
        </p:txBody>
      </p:sp>
      <p:sp>
        <p:nvSpPr>
          <p:cNvPr id="6" name="Footer Placeholder 5">
            <a:extLst>
              <a:ext uri="{FF2B5EF4-FFF2-40B4-BE49-F238E27FC236}">
                <a16:creationId xmlns:a16="http://schemas.microsoft.com/office/drawing/2014/main" id="{3627E6C3-4357-88FB-0A81-AB418A890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1BA094-002E-1C62-7266-6CC765F89A39}"/>
              </a:ext>
            </a:extLst>
          </p:cNvPr>
          <p:cNvSpPr>
            <a:spLocks noGrp="1"/>
          </p:cNvSpPr>
          <p:nvPr>
            <p:ph type="sldNum" sz="quarter" idx="12"/>
          </p:nvPr>
        </p:nvSpPr>
        <p:spPr/>
        <p:txBody>
          <a:bodyPr/>
          <a:lstStyle/>
          <a:p>
            <a:fld id="{FD195EA9-1E4D-EA4D-A5BC-028D653D3622}" type="slidenum">
              <a:rPr lang="en-US" smtClean="0"/>
              <a:t>‹#›</a:t>
            </a:fld>
            <a:endParaRPr lang="en-US"/>
          </a:p>
        </p:txBody>
      </p:sp>
    </p:spTree>
    <p:extLst>
      <p:ext uri="{BB962C8B-B14F-4D97-AF65-F5344CB8AC3E}">
        <p14:creationId xmlns:p14="http://schemas.microsoft.com/office/powerpoint/2010/main" val="2381354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AB88-0741-10BB-0C3F-674DC68D2B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702700-3CF8-8552-CF52-ECF7C951CE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245CEC-0D4A-EAE0-DB00-58834CAB61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55E0FD-E943-D988-9E76-4F385C3E3236}"/>
              </a:ext>
            </a:extLst>
          </p:cNvPr>
          <p:cNvSpPr>
            <a:spLocks noGrp="1"/>
          </p:cNvSpPr>
          <p:nvPr>
            <p:ph type="dt" sz="half" idx="10"/>
          </p:nvPr>
        </p:nvSpPr>
        <p:spPr/>
        <p:txBody>
          <a:bodyPr/>
          <a:lstStyle/>
          <a:p>
            <a:fld id="{E8EEAEA6-8622-444F-AD00-31975B7A91FD}" type="datetimeFigureOut">
              <a:rPr lang="en-US" smtClean="0"/>
              <a:t>8/22/25</a:t>
            </a:fld>
            <a:endParaRPr lang="en-US"/>
          </a:p>
        </p:txBody>
      </p:sp>
      <p:sp>
        <p:nvSpPr>
          <p:cNvPr id="6" name="Footer Placeholder 5">
            <a:extLst>
              <a:ext uri="{FF2B5EF4-FFF2-40B4-BE49-F238E27FC236}">
                <a16:creationId xmlns:a16="http://schemas.microsoft.com/office/drawing/2014/main" id="{0E38907C-5043-0050-8606-0D7B64E480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3AA9C-E1FD-1E11-F022-23DF58476A75}"/>
              </a:ext>
            </a:extLst>
          </p:cNvPr>
          <p:cNvSpPr>
            <a:spLocks noGrp="1"/>
          </p:cNvSpPr>
          <p:nvPr>
            <p:ph type="sldNum" sz="quarter" idx="12"/>
          </p:nvPr>
        </p:nvSpPr>
        <p:spPr/>
        <p:txBody>
          <a:bodyPr/>
          <a:lstStyle/>
          <a:p>
            <a:fld id="{FD195EA9-1E4D-EA4D-A5BC-028D653D3622}" type="slidenum">
              <a:rPr lang="en-US" smtClean="0"/>
              <a:t>‹#›</a:t>
            </a:fld>
            <a:endParaRPr lang="en-US"/>
          </a:p>
        </p:txBody>
      </p:sp>
    </p:spTree>
    <p:extLst>
      <p:ext uri="{BB962C8B-B14F-4D97-AF65-F5344CB8AC3E}">
        <p14:creationId xmlns:p14="http://schemas.microsoft.com/office/powerpoint/2010/main" val="699096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F20ED2-6256-EEE3-FAC2-B0E3000C22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F9B813-5949-E063-95A3-46FFC68C13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740D3-6559-E0A9-E570-6C94EF3F3B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8EEAEA6-8622-444F-AD00-31975B7A91FD}" type="datetimeFigureOut">
              <a:rPr lang="en-US" smtClean="0"/>
              <a:t>8/22/25</a:t>
            </a:fld>
            <a:endParaRPr lang="en-US"/>
          </a:p>
        </p:txBody>
      </p:sp>
      <p:sp>
        <p:nvSpPr>
          <p:cNvPr id="5" name="Footer Placeholder 4">
            <a:extLst>
              <a:ext uri="{FF2B5EF4-FFF2-40B4-BE49-F238E27FC236}">
                <a16:creationId xmlns:a16="http://schemas.microsoft.com/office/drawing/2014/main" id="{DCDF409E-BEDC-5BA8-F9DC-5EA32B80A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2B65BAD-9589-542F-DF7D-B5F3B61BD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D195EA9-1E4D-EA4D-A5BC-028D653D3622}" type="slidenum">
              <a:rPr lang="en-US" smtClean="0"/>
              <a:t>‹#›</a:t>
            </a:fld>
            <a:endParaRPr lang="en-US"/>
          </a:p>
        </p:txBody>
      </p:sp>
    </p:spTree>
    <p:extLst>
      <p:ext uri="{BB962C8B-B14F-4D97-AF65-F5344CB8AC3E}">
        <p14:creationId xmlns:p14="http://schemas.microsoft.com/office/powerpoint/2010/main" val="2918589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B3575E8-EDCF-124C-98D5-19C1BC406593}" type="datetimeFigureOut">
              <a:rPr lang="en-US" smtClean="0">
                <a:solidFill>
                  <a:prstClr val="black">
                    <a:tint val="75000"/>
                  </a:prstClr>
                </a:solidFill>
              </a:rPr>
              <a:pPr defTabSz="457200"/>
              <a:t>8/22/25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390B65A-4B28-2A46-9E30-846707EF2EE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9303350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1B6F73-D9AB-ED1B-A54C-5024E2F3AF3D}"/>
            </a:ext>
          </a:extLst>
        </p:cNvPr>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7CBCF833-E3C2-82A9-5A58-60889645A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CF78578-FF3C-7924-A3E9-E427E435D39E}"/>
              </a:ext>
            </a:extLst>
          </p:cNvPr>
          <p:cNvSpPr>
            <a:spLocks noGrp="1"/>
          </p:cNvSpPr>
          <p:nvPr>
            <p:ph type="ctrTitle"/>
          </p:nvPr>
        </p:nvSpPr>
        <p:spPr>
          <a:xfrm>
            <a:off x="627961" y="1174820"/>
            <a:ext cx="5166911" cy="2097190"/>
          </a:xfrm>
        </p:spPr>
        <p:txBody>
          <a:bodyPr>
            <a:noAutofit/>
          </a:bodyPr>
          <a:lstStyle/>
          <a:p>
            <a:pPr algn="l"/>
            <a:r>
              <a:rPr lang="en-US" sz="3800" cap="small" dirty="0">
                <a:solidFill>
                  <a:schemeClr val="bg1"/>
                </a:solidFill>
              </a:rPr>
              <a:t>The Aftermath of Nicaea: </a:t>
            </a:r>
            <a:br>
              <a:rPr lang="en-US" sz="3800" cap="small" dirty="0">
                <a:solidFill>
                  <a:schemeClr val="bg1"/>
                </a:solidFill>
              </a:rPr>
            </a:br>
            <a:r>
              <a:rPr lang="en-US" sz="3800" cap="small" dirty="0">
                <a:solidFill>
                  <a:schemeClr val="bg1"/>
                </a:solidFill>
              </a:rPr>
              <a:t>7 Crucial Transitions Following 325</a:t>
            </a:r>
            <a:endParaRPr lang="en-US" sz="3800" dirty="0">
              <a:solidFill>
                <a:schemeClr val="bg1"/>
              </a:solidFill>
            </a:endParaRPr>
          </a:p>
        </p:txBody>
      </p:sp>
      <p:sp>
        <p:nvSpPr>
          <p:cNvPr id="3" name="Subtitle 2">
            <a:extLst>
              <a:ext uri="{FF2B5EF4-FFF2-40B4-BE49-F238E27FC236}">
                <a16:creationId xmlns:a16="http://schemas.microsoft.com/office/drawing/2014/main" id="{2E986BCA-F64B-5424-A539-BAE46C5CD5EA}"/>
              </a:ext>
            </a:extLst>
          </p:cNvPr>
          <p:cNvSpPr>
            <a:spLocks noGrp="1"/>
          </p:cNvSpPr>
          <p:nvPr>
            <p:ph type="subTitle" idx="1"/>
          </p:nvPr>
        </p:nvSpPr>
        <p:spPr>
          <a:xfrm>
            <a:off x="796274" y="3770965"/>
            <a:ext cx="4830283" cy="1594507"/>
          </a:xfrm>
        </p:spPr>
        <p:txBody>
          <a:bodyPr>
            <a:normAutofit/>
          </a:bodyPr>
          <a:lstStyle/>
          <a:p>
            <a:pPr algn="l"/>
            <a:r>
              <a:rPr lang="en-US" sz="3300" dirty="0">
                <a:solidFill>
                  <a:srgbClr val="FFC000"/>
                </a:solidFill>
              </a:rPr>
              <a:t>D. A. Jacoby</a:t>
            </a:r>
          </a:p>
          <a:p>
            <a:pPr algn="l"/>
            <a:r>
              <a:rPr lang="en-US" sz="3300" dirty="0">
                <a:solidFill>
                  <a:srgbClr val="FFC000"/>
                </a:solidFill>
              </a:rPr>
              <a:t>Lancashire, UK</a:t>
            </a:r>
          </a:p>
        </p:txBody>
      </p:sp>
      <p:pic>
        <p:nvPicPr>
          <p:cNvPr id="1026" name="Picture 2" descr="The Council of Nicaea - The Christian Institute">
            <a:extLst>
              <a:ext uri="{FF2B5EF4-FFF2-40B4-BE49-F238E27FC236}">
                <a16:creationId xmlns:a16="http://schemas.microsoft.com/office/drawing/2014/main" id="{F357C942-0DBA-5723-0887-B6448DEDF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096" r="19043" b="2"/>
          <a:stretch>
            <a:fillRect/>
          </a:stretch>
        </p:blipFill>
        <p:spPr bwMode="auto">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1038" name="Freeform: Shape 1032">
            <a:extLst>
              <a:ext uri="{FF2B5EF4-FFF2-40B4-BE49-F238E27FC236}">
                <a16:creationId xmlns:a16="http://schemas.microsoft.com/office/drawing/2014/main" id="{74F261D1-58E4-3F22-8149-FAC569052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9" name="Freeform: Shape 1034">
            <a:extLst>
              <a:ext uri="{FF2B5EF4-FFF2-40B4-BE49-F238E27FC236}">
                <a16:creationId xmlns:a16="http://schemas.microsoft.com/office/drawing/2014/main" id="{F032FB62-B324-6F95-C5B1-0B6889D1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9303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9E216D6E-D0CB-5BD9-19A7-E1F24EEF49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3BD78D-0D78-9B5E-4062-7C8FC3EA7D96}"/>
              </a:ext>
            </a:extLst>
          </p:cNvPr>
          <p:cNvSpPr>
            <a:spLocks noGrp="1"/>
          </p:cNvSpPr>
          <p:nvPr>
            <p:ph type="ctrTitle"/>
          </p:nvPr>
        </p:nvSpPr>
        <p:spPr>
          <a:xfrm>
            <a:off x="762570" y="311005"/>
            <a:ext cx="8486660" cy="950204"/>
          </a:xfrm>
        </p:spPr>
        <p:txBody>
          <a:bodyPr>
            <a:noAutofit/>
          </a:bodyPr>
          <a:lstStyle/>
          <a:p>
            <a:pPr algn="l">
              <a:lnSpc>
                <a:spcPct val="100000"/>
              </a:lnSpc>
            </a:pPr>
            <a:r>
              <a:rPr lang="he-IL" sz="5000" dirty="0">
                <a:solidFill>
                  <a:srgbClr val="FFFF00"/>
                </a:solidFill>
                <a:latin typeface="Times New Roman" panose="02020603050405020304" pitchFamily="18" charset="0"/>
              </a:rPr>
              <a:t>שִׁבּוֹלֶת</a:t>
            </a:r>
            <a:r>
              <a:rPr lang="en-US" sz="5000" dirty="0">
                <a:solidFill>
                  <a:srgbClr val="FFFF00"/>
                </a:solidFill>
                <a:latin typeface="Times New Roman" panose="02020603050405020304" pitchFamily="18" charset="0"/>
                <a:cs typeface="Times New Roman" panose="02020603050405020304" pitchFamily="18" charset="0"/>
              </a:rPr>
              <a:t> </a:t>
            </a:r>
          </a:p>
        </p:txBody>
      </p:sp>
      <p:sp>
        <p:nvSpPr>
          <p:cNvPr id="3" name="Subtitle 2">
            <a:extLst>
              <a:ext uri="{FF2B5EF4-FFF2-40B4-BE49-F238E27FC236}">
                <a16:creationId xmlns:a16="http://schemas.microsoft.com/office/drawing/2014/main" id="{DE6763F0-2404-5E99-F6CE-0DC8AEA02F03}"/>
              </a:ext>
            </a:extLst>
          </p:cNvPr>
          <p:cNvSpPr>
            <a:spLocks noGrp="1"/>
          </p:cNvSpPr>
          <p:nvPr>
            <p:ph type="subTitle" idx="1"/>
          </p:nvPr>
        </p:nvSpPr>
        <p:spPr>
          <a:xfrm>
            <a:off x="731925" y="1620809"/>
            <a:ext cx="10728150" cy="1313761"/>
          </a:xfrm>
        </p:spPr>
        <p:txBody>
          <a:bodyPr>
            <a:noAutofit/>
          </a:bodyPr>
          <a:lstStyle/>
          <a:p>
            <a:pPr algn="l">
              <a:lnSpc>
                <a:spcPct val="100000"/>
              </a:lnSpc>
            </a:pPr>
            <a:r>
              <a:rPr lang="en-US" dirty="0">
                <a:solidFill>
                  <a:schemeClr val="bg1"/>
                </a:solidFill>
                <a:latin typeface="Times New Roman" panose="02020603050405020304" pitchFamily="18" charset="0"/>
                <a:cs typeface="Times New Roman" panose="02020603050405020304" pitchFamily="18" charset="0"/>
              </a:rPr>
              <a:t>… </a:t>
            </a:r>
            <a:r>
              <a:rPr lang="en-US" baseline="30000" dirty="0">
                <a:solidFill>
                  <a:schemeClr val="bg1"/>
                </a:solidFill>
                <a:latin typeface="Times New Roman" panose="02020603050405020304" pitchFamily="18" charset="0"/>
                <a:cs typeface="Times New Roman" panose="02020603050405020304" pitchFamily="18" charset="0"/>
              </a:rPr>
              <a:t>4</a:t>
            </a:r>
            <a:r>
              <a:rPr lang="en-US" dirty="0">
                <a:solidFill>
                  <a:schemeClr val="bg1"/>
                </a:solidFill>
                <a:latin typeface="Times New Roman" panose="02020603050405020304" pitchFamily="18" charset="0"/>
                <a:cs typeface="Times New Roman" panose="02020603050405020304" pitchFamily="18" charset="0"/>
              </a:rPr>
              <a:t> Then Jephthah gathered all the men of Gilead and fought with Ephraim. And the men of Gilead struck Ephraim, because they said, “You are fugitives of Ephraim, you </a:t>
            </a:r>
            <a:r>
              <a:rPr lang="en-US" dirty="0" err="1">
                <a:solidFill>
                  <a:schemeClr val="bg1"/>
                </a:solidFill>
                <a:latin typeface="Times New Roman" panose="02020603050405020304" pitchFamily="18" charset="0"/>
                <a:cs typeface="Times New Roman" panose="02020603050405020304" pitchFamily="18" charset="0"/>
              </a:rPr>
              <a:t>Gileadites</a:t>
            </a:r>
            <a:r>
              <a:rPr lang="en-US" dirty="0">
                <a:solidFill>
                  <a:schemeClr val="bg1"/>
                </a:solidFill>
                <a:latin typeface="Times New Roman" panose="02020603050405020304" pitchFamily="18" charset="0"/>
                <a:cs typeface="Times New Roman" panose="02020603050405020304" pitchFamily="18" charset="0"/>
              </a:rPr>
              <a:t>, in the midst of Ephraim and Manasseh.” </a:t>
            </a:r>
          </a:p>
          <a:p>
            <a:pPr algn="l">
              <a:lnSpc>
                <a:spcPct val="100000"/>
              </a:lnSpc>
            </a:pPr>
            <a:r>
              <a:rPr lang="en-US" baseline="30000" dirty="0">
                <a:solidFill>
                  <a:schemeClr val="bg1"/>
                </a:solidFill>
                <a:latin typeface="Times New Roman" panose="02020603050405020304" pitchFamily="18" charset="0"/>
                <a:cs typeface="Times New Roman" panose="02020603050405020304" pitchFamily="18" charset="0"/>
              </a:rPr>
              <a:t>      5</a:t>
            </a:r>
            <a:r>
              <a:rPr lang="en-US" dirty="0">
                <a:solidFill>
                  <a:schemeClr val="bg1"/>
                </a:solidFill>
                <a:latin typeface="Times New Roman" panose="02020603050405020304" pitchFamily="18" charset="0"/>
                <a:cs typeface="Times New Roman" panose="02020603050405020304" pitchFamily="18" charset="0"/>
              </a:rPr>
              <a:t> And the </a:t>
            </a:r>
            <a:r>
              <a:rPr lang="en-US" dirty="0" err="1">
                <a:solidFill>
                  <a:schemeClr val="bg1"/>
                </a:solidFill>
                <a:latin typeface="Times New Roman" panose="02020603050405020304" pitchFamily="18" charset="0"/>
                <a:cs typeface="Times New Roman" panose="02020603050405020304" pitchFamily="18" charset="0"/>
              </a:rPr>
              <a:t>Gileadites</a:t>
            </a:r>
            <a:r>
              <a:rPr lang="en-US" dirty="0">
                <a:solidFill>
                  <a:schemeClr val="bg1"/>
                </a:solidFill>
                <a:latin typeface="Times New Roman" panose="02020603050405020304" pitchFamily="18" charset="0"/>
                <a:cs typeface="Times New Roman" panose="02020603050405020304" pitchFamily="18" charset="0"/>
              </a:rPr>
              <a:t> captured the fords of the Jordan against the Ephraimites. And when any of the fugitives of Ephraim said, “Let me go over,” the men of Gilead said to him, “Are you an Ephraimite?” When he said, “No,” </a:t>
            </a:r>
            <a:r>
              <a:rPr lang="en-US" baseline="30000" dirty="0">
                <a:solidFill>
                  <a:schemeClr val="bg1"/>
                </a:solidFill>
                <a:latin typeface="Times New Roman" panose="02020603050405020304" pitchFamily="18" charset="0"/>
                <a:cs typeface="Times New Roman" panose="02020603050405020304" pitchFamily="18" charset="0"/>
              </a:rPr>
              <a:t>6</a:t>
            </a:r>
            <a:r>
              <a:rPr lang="en-US" dirty="0">
                <a:solidFill>
                  <a:schemeClr val="bg1"/>
                </a:solidFill>
                <a:latin typeface="Times New Roman" panose="02020603050405020304" pitchFamily="18" charset="0"/>
                <a:cs typeface="Times New Roman" panose="02020603050405020304" pitchFamily="18" charset="0"/>
              </a:rPr>
              <a:t> they said to him, “Then say </a:t>
            </a:r>
            <a:r>
              <a:rPr lang="en-US" b="1" i="1" dirty="0">
                <a:solidFill>
                  <a:srgbClr val="FFFF00"/>
                </a:solidFill>
                <a:latin typeface="Times New Roman" panose="02020603050405020304" pitchFamily="18" charset="0"/>
                <a:cs typeface="Times New Roman" panose="02020603050405020304" pitchFamily="18" charset="0"/>
              </a:rPr>
              <a:t>Shibboleth</a:t>
            </a:r>
            <a:r>
              <a:rPr lang="en-US" i="1"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and he said, “</a:t>
            </a:r>
            <a:r>
              <a:rPr lang="en-US" b="1" i="1" dirty="0" err="1">
                <a:solidFill>
                  <a:srgbClr val="FFFF00"/>
                </a:solidFill>
                <a:latin typeface="Times New Roman" panose="02020603050405020304" pitchFamily="18" charset="0"/>
                <a:cs typeface="Times New Roman" panose="02020603050405020304" pitchFamily="18" charset="0"/>
              </a:rPr>
              <a:t>Sibboleth</a:t>
            </a:r>
            <a:r>
              <a:rPr lang="en-US" i="1"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for he could not pronounce it right. Then they seized him and slaughtered him at the fords of the Jordan. At that time 42,000 of the Ephraimites fell (Judges 12:4-6).</a:t>
            </a:r>
          </a:p>
          <a:p>
            <a:pPr algn="l">
              <a:lnSpc>
                <a:spcPct val="100000"/>
              </a:lnSpc>
            </a:pPr>
            <a:endParaRPr lang="en-US" sz="1100" dirty="0">
              <a:solidFill>
                <a:srgbClr val="FFFF00"/>
              </a:solidFill>
              <a:latin typeface="Times New Roman" panose="02020603050405020304" pitchFamily="18" charset="0"/>
              <a:cs typeface="Times New Roman" panose="02020603050405020304" pitchFamily="18" charset="0"/>
            </a:endParaRPr>
          </a:p>
          <a:p>
            <a:pPr algn="l">
              <a:lnSpc>
                <a:spcPct val="100000"/>
              </a:lnSpc>
            </a:pPr>
            <a:r>
              <a:rPr lang="he-IL" sz="3300" dirty="0" err="1">
                <a:solidFill>
                  <a:srgbClr val="FFFF00"/>
                </a:solidFill>
                <a:latin typeface="Times New Roman" panose="02020603050405020304" pitchFamily="18" charset="0"/>
                <a:cs typeface="Times New Roman" panose="02020603050405020304" pitchFamily="18" charset="0"/>
              </a:rPr>
              <a:t>שִׁבֹּ֜לֶת</a:t>
            </a:r>
            <a:r>
              <a:rPr lang="en-US" sz="3300" dirty="0">
                <a:solidFill>
                  <a:srgbClr val="FFFF00"/>
                </a:solidFill>
                <a:latin typeface="Times New Roman" panose="02020603050405020304" pitchFamily="18" charset="0"/>
                <a:cs typeface="Times New Roman" panose="02020603050405020304" pitchFamily="18" charset="0"/>
              </a:rPr>
              <a:t>	 </a:t>
            </a:r>
            <a:r>
              <a:rPr lang="en-US" sz="2800" dirty="0">
                <a:solidFill>
                  <a:srgbClr val="FFFF00"/>
                </a:solidFill>
                <a:latin typeface="Times New Roman" panose="02020603050405020304" pitchFamily="18" charset="0"/>
                <a:cs typeface="Times New Roman" panose="02020603050405020304" pitchFamily="18" charset="0"/>
              </a:rPr>
              <a:t>=  </a:t>
            </a:r>
            <a:r>
              <a:rPr lang="en-US" sz="3300" dirty="0">
                <a:solidFill>
                  <a:srgbClr val="FFFF00"/>
                </a:solidFill>
                <a:latin typeface="Times New Roman" panose="02020603050405020304" pitchFamily="18" charset="0"/>
                <a:cs typeface="Times New Roman" panose="02020603050405020304" pitchFamily="18" charset="0"/>
              </a:rPr>
              <a:t> </a:t>
            </a:r>
            <a:r>
              <a:rPr lang="en-US" sz="2800" dirty="0">
                <a:solidFill>
                  <a:srgbClr val="FFFF00"/>
                </a:solidFill>
                <a:latin typeface="Times New Roman" panose="02020603050405020304" pitchFamily="18" charset="0"/>
                <a:cs typeface="Times New Roman" panose="02020603050405020304" pitchFamily="18" charset="0"/>
              </a:rPr>
              <a:t>ear of corn; flowing stream               </a:t>
            </a:r>
            <a:r>
              <a:rPr lang="he-IL" sz="3300" dirty="0">
                <a:solidFill>
                  <a:srgbClr val="FFFF00"/>
                </a:solidFill>
                <a:latin typeface="Times New Roman" panose="02020603050405020304" pitchFamily="18" charset="0"/>
                <a:cs typeface="Times New Roman" panose="02020603050405020304" pitchFamily="18" charset="0"/>
              </a:rPr>
              <a:t>סִבֹּ֗לֶת</a:t>
            </a:r>
            <a:r>
              <a:rPr lang="en-US" sz="3300" dirty="0">
                <a:solidFill>
                  <a:srgbClr val="FFFF00"/>
                </a:solidFill>
                <a:latin typeface="Times New Roman" panose="02020603050405020304" pitchFamily="18" charset="0"/>
                <a:cs typeface="Times New Roman" panose="02020603050405020304" pitchFamily="18" charset="0"/>
              </a:rPr>
              <a:t>   </a:t>
            </a:r>
            <a:r>
              <a:rPr lang="en-US" sz="2800" dirty="0">
                <a:solidFill>
                  <a:srgbClr val="FFFF00"/>
                </a:solidFill>
                <a:latin typeface="Times New Roman" panose="02020603050405020304" pitchFamily="18" charset="0"/>
                <a:cs typeface="Times New Roman" panose="02020603050405020304" pitchFamily="18" charset="0"/>
              </a:rPr>
              <a:t>=   [   ]</a:t>
            </a:r>
            <a:endParaRPr lang="he-IL" sz="2800" dirty="0">
              <a:solidFill>
                <a:srgbClr val="FFFF00"/>
              </a:solidFill>
              <a:latin typeface="Times New Roman" panose="02020603050405020304" pitchFamily="18" charset="0"/>
              <a:cs typeface="Times New Roman" panose="02020603050405020304" pitchFamily="18" charset="0"/>
            </a:endParaRPr>
          </a:p>
          <a:p>
            <a:pPr algn="l">
              <a:lnSpc>
                <a:spcPct val="100000"/>
              </a:lnSpc>
            </a:pPr>
            <a:endParaRPr lang="en-US" sz="26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360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9528A74-EBA3-4034-6FB9-4EDE6F3AE2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46DCD9-0862-B5BA-3E80-1039D4738AFA}"/>
              </a:ext>
            </a:extLst>
          </p:cNvPr>
          <p:cNvSpPr>
            <a:spLocks noGrp="1"/>
          </p:cNvSpPr>
          <p:nvPr>
            <p:ph type="ctrTitle"/>
          </p:nvPr>
        </p:nvSpPr>
        <p:spPr>
          <a:xfrm>
            <a:off x="636412" y="238297"/>
            <a:ext cx="8486660" cy="950204"/>
          </a:xfrm>
        </p:spPr>
        <p:txBody>
          <a:bodyPr>
            <a:noAutofit/>
          </a:bodyPr>
          <a:lstStyle/>
          <a:p>
            <a:pPr algn="l"/>
            <a:r>
              <a:rPr lang="en-US" sz="4400" cap="small" dirty="0">
                <a:solidFill>
                  <a:srgbClr val="FFFF00"/>
                </a:solidFill>
              </a:rPr>
              <a:t>1. Shibboleths &amp; Labelling </a:t>
            </a:r>
            <a:endParaRPr lang="en-US" sz="4400" dirty="0">
              <a:solidFill>
                <a:srgbClr val="FFFF00"/>
              </a:solidFill>
            </a:endParaRPr>
          </a:p>
        </p:txBody>
      </p:sp>
      <p:sp>
        <p:nvSpPr>
          <p:cNvPr id="3" name="Subtitle 2">
            <a:extLst>
              <a:ext uri="{FF2B5EF4-FFF2-40B4-BE49-F238E27FC236}">
                <a16:creationId xmlns:a16="http://schemas.microsoft.com/office/drawing/2014/main" id="{E47B8F73-94FA-B9F4-F958-FE2DF89E5647}"/>
              </a:ext>
            </a:extLst>
          </p:cNvPr>
          <p:cNvSpPr>
            <a:spLocks noGrp="1"/>
          </p:cNvSpPr>
          <p:nvPr>
            <p:ph type="subTitle" idx="1"/>
          </p:nvPr>
        </p:nvSpPr>
        <p:spPr>
          <a:xfrm>
            <a:off x="444665" y="1473665"/>
            <a:ext cx="11417483" cy="1313761"/>
          </a:xfrm>
        </p:spPr>
        <p:txBody>
          <a:bodyPr>
            <a:noAutofit/>
          </a:bodyPr>
          <a:lstStyle/>
          <a:p>
            <a:pPr marL="342900" indent="-342900" algn="l">
              <a:lnSpc>
                <a:spcPct val="100000"/>
              </a:lnSpc>
              <a:buFont typeface="Arial" panose="020B0604020202020204" pitchFamily="34" charset="0"/>
              <a:buChar char="•"/>
            </a:pPr>
            <a:r>
              <a:rPr lang="en-US" sz="2650" dirty="0">
                <a:solidFill>
                  <a:schemeClr val="bg1"/>
                </a:solidFill>
                <a:latin typeface="Times New Roman" panose="02020603050405020304" pitchFamily="18" charset="0"/>
                <a:cs typeface="Times New Roman" panose="02020603050405020304" pitchFamily="18" charset="0"/>
              </a:rPr>
              <a:t>Nicaea seems to originate the notion that fellowship—even salvation—depends on technical theology. A test of orthodoxy, hinging on a technical word not even found in scripture, </a:t>
            </a:r>
            <a:r>
              <a:rPr lang="en-US" sz="2650" i="1" dirty="0" err="1">
                <a:solidFill>
                  <a:schemeClr val="bg1"/>
                </a:solidFill>
                <a:latin typeface="Times New Roman" panose="02020603050405020304" pitchFamily="18" charset="0"/>
                <a:cs typeface="Times New Roman" panose="02020603050405020304" pitchFamily="18" charset="0"/>
              </a:rPr>
              <a:t>homoousios</a:t>
            </a:r>
            <a:r>
              <a:rPr lang="en-US" sz="2650" i="1" dirty="0">
                <a:solidFill>
                  <a:schemeClr val="bg1"/>
                </a:solidFill>
                <a:latin typeface="Times New Roman" panose="02020603050405020304" pitchFamily="18" charset="0"/>
                <a:cs typeface="Times New Roman" panose="02020603050405020304" pitchFamily="18" charset="0"/>
              </a:rPr>
              <a:t>.</a:t>
            </a:r>
            <a:endParaRPr lang="en-US" sz="2650" i="1" dirty="0">
              <a:solidFill>
                <a:srgbClr val="FFC000"/>
              </a:solidFill>
              <a:latin typeface="Times New Roman" panose="02020603050405020304" pitchFamily="18" charset="0"/>
              <a:cs typeface="Times New Roman" panose="02020603050405020304" pitchFamily="18" charset="0"/>
            </a:endParaRPr>
          </a:p>
          <a:p>
            <a:pPr marL="342900" indent="-342900" algn="l">
              <a:lnSpc>
                <a:spcPct val="100000"/>
              </a:lnSpc>
              <a:buFont typeface="Arial" panose="020B0604020202020204" pitchFamily="34" charset="0"/>
              <a:buChar char="•"/>
            </a:pPr>
            <a:r>
              <a:rPr lang="en-US" sz="2650" dirty="0">
                <a:solidFill>
                  <a:schemeClr val="bg1"/>
                </a:solidFill>
                <a:latin typeface="Times New Roman" panose="02020603050405020304" pitchFamily="18" charset="0"/>
                <a:cs typeface="Times New Roman" panose="02020603050405020304" pitchFamily="18" charset="0"/>
              </a:rPr>
              <a:t>“</a:t>
            </a:r>
            <a:r>
              <a:rPr lang="en-US" sz="2650" dirty="0" err="1">
                <a:solidFill>
                  <a:schemeClr val="bg1"/>
                </a:solidFill>
                <a:latin typeface="Times New Roman" panose="02020603050405020304" pitchFamily="18" charset="0"/>
                <a:cs typeface="Times New Roman" panose="02020603050405020304" pitchFamily="18" charset="0"/>
              </a:rPr>
              <a:t>Ariomaniac</a:t>
            </a:r>
            <a:r>
              <a:rPr lang="en-US" sz="2650" dirty="0">
                <a:solidFill>
                  <a:schemeClr val="bg1"/>
                </a:solidFill>
                <a:latin typeface="Times New Roman" panose="02020603050405020304" pitchFamily="18" charset="0"/>
                <a:cs typeface="Times New Roman" panose="02020603050405020304" pitchFamily="18" charset="0"/>
              </a:rPr>
              <a:t>.” Athanasius labeled “Arians” those not affirming the Creed exactly as worded. Jerome picked this up, too. Ulfilas labeled an Arian—but the Creed of Ulfilas is orthodox. And how likely is it anyway that the average Goth engaged in discussions about Arian doctrine—let alone grasped the subtleties?</a:t>
            </a:r>
          </a:p>
          <a:p>
            <a:pPr marL="342900" indent="-342900" algn="l">
              <a:lnSpc>
                <a:spcPct val="100000"/>
              </a:lnSpc>
              <a:buFont typeface="Arial" panose="020B0604020202020204" pitchFamily="34" charset="0"/>
              <a:buChar char="•"/>
            </a:pPr>
            <a:r>
              <a:rPr lang="en-US" sz="2650" dirty="0">
                <a:solidFill>
                  <a:schemeClr val="bg1"/>
                </a:solidFill>
                <a:latin typeface="Times New Roman" panose="02020603050405020304" pitchFamily="18" charset="0"/>
                <a:cs typeface="Times New Roman" panose="02020603050405020304" pitchFamily="18" charset="0"/>
              </a:rPr>
              <a:t>But if church membership depends on opposition to the Arian position, I’m not sure how many members of our churches would still remain!</a:t>
            </a:r>
          </a:p>
          <a:p>
            <a:pPr marL="342900" indent="-342900" algn="l">
              <a:lnSpc>
                <a:spcPct val="100000"/>
              </a:lnSpc>
              <a:buFont typeface="Arial" panose="020B0604020202020204" pitchFamily="34" charset="0"/>
              <a:buChar char="•"/>
            </a:pPr>
            <a:r>
              <a:rPr lang="en-US" sz="2650" dirty="0">
                <a:solidFill>
                  <a:srgbClr val="FFC000"/>
                </a:solidFill>
                <a:latin typeface="Times New Roman" panose="02020603050405020304" pitchFamily="18" charset="0"/>
                <a:cs typeface="Times New Roman" panose="02020603050405020304" pitchFamily="18" charset="0"/>
              </a:rPr>
              <a:t>Application: </a:t>
            </a:r>
            <a:r>
              <a:rPr lang="en-US" sz="2650" i="1" dirty="0">
                <a:solidFill>
                  <a:srgbClr val="FFC000"/>
                </a:solidFill>
                <a:latin typeface="Times New Roman" panose="02020603050405020304" pitchFamily="18" charset="0"/>
                <a:cs typeface="Times New Roman" panose="02020603050405020304" pitchFamily="18" charset="0"/>
              </a:rPr>
              <a:t>terminology (pastor, quiet time), practices (music, NIV), opinions on non-biblical matters (Big Bang, politics).</a:t>
            </a:r>
          </a:p>
        </p:txBody>
      </p:sp>
    </p:spTree>
    <p:extLst>
      <p:ext uri="{BB962C8B-B14F-4D97-AF65-F5344CB8AC3E}">
        <p14:creationId xmlns:p14="http://schemas.microsoft.com/office/powerpoint/2010/main" val="1403687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F511606F-6A7A-AED0-F439-8CD9B26DD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00C8F5-21C2-0AFB-0EED-48A6BE1ED629}"/>
              </a:ext>
            </a:extLst>
          </p:cNvPr>
          <p:cNvSpPr>
            <a:spLocks noGrp="1"/>
          </p:cNvSpPr>
          <p:nvPr>
            <p:ph type="ctrTitle"/>
          </p:nvPr>
        </p:nvSpPr>
        <p:spPr>
          <a:xfrm>
            <a:off x="489935" y="367862"/>
            <a:ext cx="8486660" cy="552313"/>
          </a:xfrm>
        </p:spPr>
        <p:txBody>
          <a:bodyPr>
            <a:normAutofit fontScale="90000"/>
          </a:bodyPr>
          <a:lstStyle/>
          <a:p>
            <a:pPr lvl="0" algn="l"/>
            <a:r>
              <a:rPr lang="en-US" sz="4000" dirty="0">
                <a:solidFill>
                  <a:srgbClr val="FFFF00"/>
                </a:solidFill>
              </a:rPr>
              <a:t>2. </a:t>
            </a:r>
            <a:r>
              <a:rPr lang="en-US" sz="4000" cap="small" dirty="0">
                <a:solidFill>
                  <a:srgbClr val="FFFF00"/>
                </a:solidFill>
              </a:rPr>
              <a:t>Artificial Unity</a:t>
            </a:r>
          </a:p>
        </p:txBody>
      </p:sp>
      <p:sp>
        <p:nvSpPr>
          <p:cNvPr id="3" name="Subtitle 2">
            <a:extLst>
              <a:ext uri="{FF2B5EF4-FFF2-40B4-BE49-F238E27FC236}">
                <a16:creationId xmlns:a16="http://schemas.microsoft.com/office/drawing/2014/main" id="{F3DD1D26-EE22-C79D-779E-91B6CC431901}"/>
              </a:ext>
            </a:extLst>
          </p:cNvPr>
          <p:cNvSpPr>
            <a:spLocks noGrp="1"/>
          </p:cNvSpPr>
          <p:nvPr>
            <p:ph type="subTitle" idx="1"/>
          </p:nvPr>
        </p:nvSpPr>
        <p:spPr>
          <a:xfrm>
            <a:off x="-180050" y="920175"/>
            <a:ext cx="11582400" cy="1313761"/>
          </a:xfrm>
        </p:spPr>
        <p:txBody>
          <a:bodyPr>
            <a:noAutofit/>
          </a:bodyPr>
          <a:lstStyle/>
          <a:p>
            <a:pPr marL="800100" lvl="1" indent="-342900" algn="l">
              <a:lnSpc>
                <a:spcPct val="100000"/>
              </a:lnSpc>
              <a:buFont typeface="Arial" panose="020B0604020202020204" pitchFamily="34" charset="0"/>
              <a:buChar char="•"/>
            </a:pPr>
            <a:r>
              <a:rPr lang="en-US" sz="2650" i="1" dirty="0">
                <a:solidFill>
                  <a:srgbClr val="FFFF00"/>
                </a:solidFill>
                <a:latin typeface="Times New Roman" panose="02020603050405020304" pitchFamily="18" charset="0"/>
                <a:cs typeface="Times New Roman" panose="02020603050405020304" pitchFamily="18" charset="0"/>
              </a:rPr>
              <a:t>Balance: </a:t>
            </a:r>
            <a:r>
              <a:rPr lang="en-US" sz="2650" dirty="0">
                <a:solidFill>
                  <a:schemeClr val="bg1"/>
                </a:solidFill>
                <a:latin typeface="Times New Roman" panose="02020603050405020304" pitchFamily="18" charset="0"/>
                <a:cs typeface="Times New Roman" panose="02020603050405020304" pitchFamily="18" charset="0"/>
              </a:rPr>
              <a:t>Of ~1800 bishops invited, ~ 18% participated, most from the East.</a:t>
            </a:r>
          </a:p>
          <a:p>
            <a:pPr marL="800100" lvl="1" indent="-342900" algn="l">
              <a:lnSpc>
                <a:spcPct val="100000"/>
              </a:lnSpc>
              <a:buFont typeface="Arial" panose="020B0604020202020204" pitchFamily="34" charset="0"/>
              <a:buChar char="•"/>
            </a:pPr>
            <a:r>
              <a:rPr lang="en-US" sz="2650" i="1" dirty="0">
                <a:solidFill>
                  <a:srgbClr val="FFFF00"/>
                </a:solidFill>
                <a:latin typeface="Times New Roman" panose="02020603050405020304" pitchFamily="18" charset="0"/>
                <a:cs typeface="Times New Roman" panose="02020603050405020304" pitchFamily="18" charset="0"/>
              </a:rPr>
              <a:t>Effectiveness: </a:t>
            </a:r>
            <a:r>
              <a:rPr lang="en-US" sz="2650" dirty="0">
                <a:solidFill>
                  <a:schemeClr val="bg1"/>
                </a:solidFill>
                <a:latin typeface="Times New Roman" panose="02020603050405020304" pitchFamily="18" charset="0"/>
                <a:cs typeface="Times New Roman" panose="02020603050405020304" pitchFamily="18" charset="0"/>
              </a:rPr>
              <a:t>Pretense of Arian bishops. Nicaea hardly </a:t>
            </a:r>
            <a:br>
              <a:rPr lang="en-US" sz="2650" dirty="0">
                <a:solidFill>
                  <a:schemeClr val="bg1"/>
                </a:solidFill>
                <a:latin typeface="Times New Roman" panose="02020603050405020304" pitchFamily="18" charset="0"/>
                <a:cs typeface="Times New Roman" panose="02020603050405020304" pitchFamily="18" charset="0"/>
              </a:rPr>
            </a:br>
            <a:r>
              <a:rPr lang="en-US" sz="2650" dirty="0">
                <a:solidFill>
                  <a:schemeClr val="bg1"/>
                </a:solidFill>
                <a:latin typeface="Times New Roman" panose="02020603050405020304" pitchFamily="18" charset="0"/>
                <a:cs typeface="Times New Roman" panose="02020603050405020304" pitchFamily="18" charset="0"/>
              </a:rPr>
              <a:t>stamped out Arianism.</a:t>
            </a:r>
          </a:p>
          <a:p>
            <a:pPr marL="800100" lvl="1" indent="-342900" algn="l">
              <a:lnSpc>
                <a:spcPct val="100000"/>
              </a:lnSpc>
              <a:buFont typeface="Arial" panose="020B0604020202020204" pitchFamily="34" charset="0"/>
              <a:buChar char="•"/>
            </a:pPr>
            <a:r>
              <a:rPr lang="en-US" sz="2650" i="1" dirty="0">
                <a:solidFill>
                  <a:srgbClr val="FFFF00"/>
                </a:solidFill>
                <a:latin typeface="Times New Roman" panose="02020603050405020304" pitchFamily="18" charset="0"/>
                <a:cs typeface="Times New Roman" panose="02020603050405020304" pitchFamily="18" charset="0"/>
              </a:rPr>
              <a:t>Seven (?) ecumenical (?) </a:t>
            </a:r>
            <a:r>
              <a:rPr lang="en-US" sz="2650" dirty="0">
                <a:solidFill>
                  <a:schemeClr val="bg1"/>
                </a:solidFill>
                <a:latin typeface="Times New Roman" panose="02020603050405020304" pitchFamily="18" charset="0"/>
                <a:cs typeface="Times New Roman" panose="02020603050405020304" pitchFamily="18" charset="0"/>
              </a:rPr>
              <a:t>councils:</a:t>
            </a:r>
          </a:p>
          <a:p>
            <a:pPr marL="1257300" lvl="2" indent="-342900" algn="l">
              <a:lnSpc>
                <a:spcPct val="100000"/>
              </a:lnSpc>
              <a:buFont typeface="Arial" panose="020B0604020202020204" pitchFamily="34" charset="0"/>
              <a:buChar char="•"/>
            </a:pPr>
            <a:r>
              <a:rPr lang="en-US" sz="2650" dirty="0">
                <a:solidFill>
                  <a:schemeClr val="bg1"/>
                </a:solidFill>
                <a:latin typeface="Times New Roman" panose="02020603050405020304" pitchFamily="18" charset="0"/>
                <a:cs typeface="Times New Roman" panose="02020603050405020304" pitchFamily="18" charset="0"/>
              </a:rPr>
              <a:t>Two of four patriarchates rejected Ephesus. No one from </a:t>
            </a:r>
            <a:br>
              <a:rPr lang="en-US" sz="2650" dirty="0">
                <a:solidFill>
                  <a:schemeClr val="bg1"/>
                </a:solidFill>
                <a:latin typeface="Times New Roman" panose="02020603050405020304" pitchFamily="18" charset="0"/>
                <a:cs typeface="Times New Roman" panose="02020603050405020304" pitchFamily="18" charset="0"/>
              </a:rPr>
            </a:br>
            <a:r>
              <a:rPr lang="en-US" sz="2650" dirty="0">
                <a:solidFill>
                  <a:schemeClr val="bg1"/>
                </a:solidFill>
                <a:latin typeface="Times New Roman" panose="02020603050405020304" pitchFamily="18" charset="0"/>
                <a:cs typeface="Times New Roman" panose="02020603050405020304" pitchFamily="18" charset="0"/>
              </a:rPr>
              <a:t>Rome attended Constantinople (381). Chalcedon was not</a:t>
            </a:r>
            <a:br>
              <a:rPr lang="en-US" sz="2650" dirty="0">
                <a:solidFill>
                  <a:schemeClr val="bg1"/>
                </a:solidFill>
                <a:latin typeface="Times New Roman" panose="02020603050405020304" pitchFamily="18" charset="0"/>
                <a:cs typeface="Times New Roman" panose="02020603050405020304" pitchFamily="18" charset="0"/>
              </a:rPr>
            </a:br>
            <a:r>
              <a:rPr lang="en-US" sz="2650" dirty="0">
                <a:solidFill>
                  <a:schemeClr val="bg1"/>
                </a:solidFill>
                <a:latin typeface="Times New Roman" panose="02020603050405020304" pitchFamily="18" charset="0"/>
                <a:cs typeface="Times New Roman" panose="02020603050405020304" pitchFamily="18" charset="0"/>
              </a:rPr>
              <a:t>universally accepted. Parts of the West rejected the Seventh Council.</a:t>
            </a:r>
          </a:p>
          <a:p>
            <a:pPr marL="1257300" lvl="2" indent="-342900" algn="l">
              <a:lnSpc>
                <a:spcPct val="100000"/>
              </a:lnSpc>
              <a:buFont typeface="Arial" panose="020B0604020202020204" pitchFamily="34" charset="0"/>
              <a:buChar char="•"/>
            </a:pPr>
            <a:r>
              <a:rPr lang="en-US" sz="2650" dirty="0">
                <a:solidFill>
                  <a:schemeClr val="bg1"/>
                </a:solidFill>
                <a:latin typeface="Times New Roman" panose="02020603050405020304" pitchFamily="18" charset="0"/>
                <a:cs typeface="Times New Roman" panose="02020603050405020304" pitchFamily="18" charset="0"/>
              </a:rPr>
              <a:t>Besides, there were other councils traditionally not counted in the seven.</a:t>
            </a:r>
          </a:p>
          <a:p>
            <a:pPr marL="1257300" lvl="2" indent="-342900" algn="l">
              <a:lnSpc>
                <a:spcPct val="100000"/>
              </a:lnSpc>
              <a:buFont typeface="Arial" panose="020B0604020202020204" pitchFamily="34" charset="0"/>
              <a:buChar char="•"/>
            </a:pPr>
            <a:r>
              <a:rPr lang="en-US" sz="2650" dirty="0">
                <a:solidFill>
                  <a:schemeClr val="bg1"/>
                </a:solidFill>
                <a:latin typeface="Times New Roman" panose="02020603050405020304" pitchFamily="18" charset="0"/>
                <a:cs typeface="Times New Roman" panose="02020603050405020304" pitchFamily="18" charset="0"/>
              </a:rPr>
              <a:t>Catholics claim 21: 4</a:t>
            </a:r>
            <a:r>
              <a:rPr lang="en-US" sz="2650" baseline="30000" dirty="0">
                <a:solidFill>
                  <a:schemeClr val="bg1"/>
                </a:solidFill>
                <a:latin typeface="Times New Roman" panose="02020603050405020304" pitchFamily="18" charset="0"/>
                <a:cs typeface="Times New Roman" panose="02020603050405020304" pitchFamily="18" charset="0"/>
              </a:rPr>
              <a:t>th</a:t>
            </a:r>
            <a:r>
              <a:rPr lang="en-US" sz="2650" dirty="0">
                <a:solidFill>
                  <a:schemeClr val="bg1"/>
                </a:solidFill>
                <a:latin typeface="Times New Roman" panose="02020603050405020304" pitchFamily="18" charset="0"/>
                <a:cs typeface="Times New Roman" panose="02020603050405020304" pitchFamily="18" charset="0"/>
              </a:rPr>
              <a:t> Constantinople, 1</a:t>
            </a:r>
            <a:r>
              <a:rPr lang="en-US" sz="2650" baseline="30000" dirty="0">
                <a:solidFill>
                  <a:schemeClr val="bg1"/>
                </a:solidFill>
                <a:latin typeface="Times New Roman" panose="02020603050405020304" pitchFamily="18" charset="0"/>
                <a:cs typeface="Times New Roman" panose="02020603050405020304" pitchFamily="18" charset="0"/>
              </a:rPr>
              <a:t>st</a:t>
            </a:r>
            <a:r>
              <a:rPr lang="en-US" sz="2650" dirty="0">
                <a:solidFill>
                  <a:schemeClr val="bg1"/>
                </a:solidFill>
                <a:latin typeface="Times New Roman" panose="02020603050405020304" pitchFamily="18" charset="0"/>
                <a:cs typeface="Times New Roman" panose="02020603050405020304" pitchFamily="18" charset="0"/>
              </a:rPr>
              <a:t>-5</a:t>
            </a:r>
            <a:r>
              <a:rPr lang="en-US" sz="2650" baseline="30000" dirty="0">
                <a:solidFill>
                  <a:schemeClr val="bg1"/>
                </a:solidFill>
                <a:latin typeface="Times New Roman" panose="02020603050405020304" pitchFamily="18" charset="0"/>
                <a:cs typeface="Times New Roman" panose="02020603050405020304" pitchFamily="18" charset="0"/>
              </a:rPr>
              <a:t>th</a:t>
            </a:r>
            <a:r>
              <a:rPr lang="en-US" sz="2650" dirty="0">
                <a:solidFill>
                  <a:schemeClr val="bg1"/>
                </a:solidFill>
                <a:latin typeface="Times New Roman" panose="02020603050405020304" pitchFamily="18" charset="0"/>
                <a:cs typeface="Times New Roman" panose="02020603050405020304" pitchFamily="18" charset="0"/>
              </a:rPr>
              <a:t> Lateran, </a:t>
            </a:r>
            <a:br>
              <a:rPr lang="en-US" sz="2650" dirty="0">
                <a:solidFill>
                  <a:schemeClr val="bg1"/>
                </a:solidFill>
                <a:latin typeface="Times New Roman" panose="02020603050405020304" pitchFamily="18" charset="0"/>
                <a:cs typeface="Times New Roman" panose="02020603050405020304" pitchFamily="18" charset="0"/>
              </a:rPr>
            </a:br>
            <a:r>
              <a:rPr lang="en-US" sz="2650" dirty="0">
                <a:solidFill>
                  <a:schemeClr val="bg1"/>
                </a:solidFill>
                <a:latin typeface="Times New Roman" panose="02020603050405020304" pitchFamily="18" charset="0"/>
                <a:cs typeface="Times New Roman" panose="02020603050405020304" pitchFamily="18" charset="0"/>
              </a:rPr>
              <a:t>1</a:t>
            </a:r>
            <a:r>
              <a:rPr lang="en-US" sz="2650" baseline="30000" dirty="0">
                <a:solidFill>
                  <a:schemeClr val="bg1"/>
                </a:solidFill>
                <a:latin typeface="Times New Roman" panose="02020603050405020304" pitchFamily="18" charset="0"/>
                <a:cs typeface="Times New Roman" panose="02020603050405020304" pitchFamily="18" charset="0"/>
              </a:rPr>
              <a:t>st</a:t>
            </a:r>
            <a:r>
              <a:rPr lang="en-US" sz="2650" dirty="0">
                <a:solidFill>
                  <a:schemeClr val="bg1"/>
                </a:solidFill>
                <a:latin typeface="Times New Roman" panose="02020603050405020304" pitchFamily="18" charset="0"/>
                <a:cs typeface="Times New Roman" panose="02020603050405020304" pitchFamily="18" charset="0"/>
              </a:rPr>
              <a:t>-2nd Lyons, Vienne, Constance, Florence, Trent, 1-2 Vatican.</a:t>
            </a:r>
          </a:p>
          <a:p>
            <a:pPr marL="800100" lvl="1" indent="-342900" algn="l">
              <a:lnSpc>
                <a:spcPct val="100000"/>
              </a:lnSpc>
              <a:buFont typeface="Arial" panose="020B0604020202020204" pitchFamily="34" charset="0"/>
              <a:buChar char="•"/>
            </a:pPr>
            <a:r>
              <a:rPr lang="en-US" sz="2800" i="1" dirty="0">
                <a:solidFill>
                  <a:srgbClr val="FFFF00"/>
                </a:solidFill>
                <a:latin typeface="Times New Roman" panose="02020603050405020304" pitchFamily="18" charset="0"/>
                <a:cs typeface="Times New Roman" panose="02020603050405020304" pitchFamily="18" charset="0"/>
              </a:rPr>
              <a:t>Unity: </a:t>
            </a:r>
            <a:r>
              <a:rPr lang="en-US" sz="2800" dirty="0">
                <a:solidFill>
                  <a:schemeClr val="bg1"/>
                </a:solidFill>
                <a:latin typeface="Times New Roman" panose="02020603050405020304" pitchFamily="18" charset="0"/>
                <a:cs typeface="Times New Roman" panose="02020603050405020304" pitchFamily="18" charset="0"/>
              </a:rPr>
              <a:t>Bitter rivalry amongst bishops of Antioch, Alexandria, Constantinople. Constantinople was above Alexandria. Rome wasn’t too happy, either. Constantinople (“New Rome”) wasn’t biblically connected. </a:t>
            </a:r>
          </a:p>
          <a:p>
            <a:pPr lvl="1" algn="l">
              <a:lnSpc>
                <a:spcPct val="100000"/>
              </a:lnSpc>
            </a:pPr>
            <a:endParaRPr lang="en-US" sz="400" dirty="0">
              <a:solidFill>
                <a:schemeClr val="bg1"/>
              </a:solidFill>
              <a:latin typeface="Times New Roman" panose="02020603050405020304" pitchFamily="18" charset="0"/>
              <a:cs typeface="Times New Roman" panose="02020603050405020304" pitchFamily="18" charset="0"/>
            </a:endParaRPr>
          </a:p>
        </p:txBody>
      </p:sp>
      <p:pic>
        <p:nvPicPr>
          <p:cNvPr id="4" name="Picture 2" descr="Stream episode Israel Uncensored: A Sad ...">
            <a:extLst>
              <a:ext uri="{FF2B5EF4-FFF2-40B4-BE49-F238E27FC236}">
                <a16:creationId xmlns:a16="http://schemas.microsoft.com/office/drawing/2014/main" id="{692AACA9-8ED7-14E7-FCD2-4FC3C4295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202" y="1577055"/>
            <a:ext cx="1722031" cy="1722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49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28BB876-2A09-F929-0097-FB07CE90C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C5826E-55FA-3AED-F6DF-1D064F5EE64B}"/>
              </a:ext>
            </a:extLst>
          </p:cNvPr>
          <p:cNvSpPr>
            <a:spLocks noGrp="1"/>
          </p:cNvSpPr>
          <p:nvPr>
            <p:ph type="ctrTitle"/>
          </p:nvPr>
        </p:nvSpPr>
        <p:spPr>
          <a:xfrm>
            <a:off x="813739" y="479158"/>
            <a:ext cx="8486660" cy="780840"/>
          </a:xfrm>
        </p:spPr>
        <p:txBody>
          <a:bodyPr>
            <a:normAutofit/>
          </a:bodyPr>
          <a:lstStyle/>
          <a:p>
            <a:pPr algn="l"/>
            <a:r>
              <a:rPr lang="en-US" sz="4000" dirty="0">
                <a:solidFill>
                  <a:srgbClr val="FFFF00"/>
                </a:solidFill>
              </a:rPr>
              <a:t>3. </a:t>
            </a:r>
            <a:r>
              <a:rPr lang="en-US" sz="4000" cap="small" dirty="0">
                <a:solidFill>
                  <a:srgbClr val="FFFF00"/>
                </a:solidFill>
              </a:rPr>
              <a:t>Hierarchies &amp; Honorific Titles</a:t>
            </a:r>
          </a:p>
        </p:txBody>
      </p:sp>
      <p:sp>
        <p:nvSpPr>
          <p:cNvPr id="3" name="Subtitle 2">
            <a:extLst>
              <a:ext uri="{FF2B5EF4-FFF2-40B4-BE49-F238E27FC236}">
                <a16:creationId xmlns:a16="http://schemas.microsoft.com/office/drawing/2014/main" id="{26AA7C69-1E16-12EB-2D5E-5D6A1A730BE7}"/>
              </a:ext>
            </a:extLst>
          </p:cNvPr>
          <p:cNvSpPr>
            <a:spLocks noGrp="1"/>
          </p:cNvSpPr>
          <p:nvPr>
            <p:ph type="subTitle" idx="1"/>
          </p:nvPr>
        </p:nvSpPr>
        <p:spPr>
          <a:xfrm>
            <a:off x="146500" y="1909720"/>
            <a:ext cx="11476383" cy="1313761"/>
          </a:xfrm>
        </p:spPr>
        <p:txBody>
          <a:bodyPr>
            <a:noAutofit/>
          </a:bodyPr>
          <a:lstStyle/>
          <a:p>
            <a:pPr marL="914400" lvl="1" indent="-457200" algn="l">
              <a:lnSpc>
                <a:spcPct val="100000"/>
              </a:lnSpc>
              <a:spcBef>
                <a:spcPts val="0"/>
              </a:spcBef>
              <a:buFont typeface="Arial" panose="020B0604020202020204" pitchFamily="34" charset="0"/>
              <a:buChar char="•"/>
            </a:pPr>
            <a:r>
              <a:rPr lang="en-US" sz="3000" dirty="0">
                <a:solidFill>
                  <a:schemeClr val="bg1"/>
                </a:solidFill>
                <a:latin typeface="Times New Roman" panose="02020603050405020304" pitchFamily="18" charset="0"/>
                <a:cs typeface="Times New Roman" panose="02020603050405020304" pitchFamily="18" charset="0"/>
              </a:rPr>
              <a:t>The apostles set up no elaborate leadership structure. </a:t>
            </a:r>
          </a:p>
          <a:p>
            <a:pPr lvl="1" algn="l">
              <a:lnSpc>
                <a:spcPct val="100000"/>
              </a:lnSpc>
              <a:spcBef>
                <a:spcPts val="0"/>
              </a:spcBef>
            </a:pPr>
            <a:r>
              <a:rPr lang="en-US" sz="3000" dirty="0">
                <a:solidFill>
                  <a:schemeClr val="bg1"/>
                </a:solidFill>
                <a:latin typeface="Times New Roman" panose="02020603050405020304" pitchFamily="18" charset="0"/>
                <a:cs typeface="Times New Roman" panose="02020603050405020304" pitchFamily="18" charset="0"/>
              </a:rPr>
              <a:t>	Presumably Jesus would have said something about this.</a:t>
            </a:r>
          </a:p>
        </p:txBody>
      </p:sp>
      <p:sp>
        <p:nvSpPr>
          <p:cNvPr id="4" name="Rectangle 2">
            <a:extLst>
              <a:ext uri="{FF2B5EF4-FFF2-40B4-BE49-F238E27FC236}">
                <a16:creationId xmlns:a16="http://schemas.microsoft.com/office/drawing/2014/main" id="{ECDE4350-A8F6-9A1F-289B-D43AA59CA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28" name="Picture 4" descr="Hierarchs - St. Mary Pokrova Byzantine Catholic Church">
            <a:extLst>
              <a:ext uri="{FF2B5EF4-FFF2-40B4-BE49-F238E27FC236}">
                <a16:creationId xmlns:a16="http://schemas.microsoft.com/office/drawing/2014/main" id="{A5AE5EEC-E2ED-6FAD-88F7-A858B60069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1393" y="479158"/>
            <a:ext cx="2139438" cy="1933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732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4D9DA2E-56A2-7453-A49D-48C2B71A3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6F80E5-3349-DBC3-6F61-16AE5A5D92E6}"/>
              </a:ext>
            </a:extLst>
          </p:cNvPr>
          <p:cNvSpPr>
            <a:spLocks noGrp="1"/>
          </p:cNvSpPr>
          <p:nvPr>
            <p:ph type="ctrTitle"/>
          </p:nvPr>
        </p:nvSpPr>
        <p:spPr>
          <a:xfrm>
            <a:off x="1981200" y="1433733"/>
            <a:ext cx="8305800" cy="2164403"/>
          </a:xfrm>
        </p:spPr>
        <p:txBody>
          <a:bodyPr>
            <a:normAutofit/>
          </a:bodyPr>
          <a:lstStyle/>
          <a:p>
            <a:endParaRPr lang="en-US" sz="4000" dirty="0">
              <a:solidFill>
                <a:srgbClr val="000000"/>
              </a:solidFill>
            </a:endParaRPr>
          </a:p>
        </p:txBody>
      </p:sp>
      <p:sp>
        <p:nvSpPr>
          <p:cNvPr id="3" name="Subtitle 2">
            <a:extLst>
              <a:ext uri="{FF2B5EF4-FFF2-40B4-BE49-F238E27FC236}">
                <a16:creationId xmlns:a16="http://schemas.microsoft.com/office/drawing/2014/main" id="{845256DB-A520-CEA3-9AE8-F53B4015D86E}"/>
              </a:ext>
            </a:extLst>
          </p:cNvPr>
          <p:cNvSpPr>
            <a:spLocks noGrp="1"/>
          </p:cNvSpPr>
          <p:nvPr>
            <p:ph type="subTitle" idx="1"/>
          </p:nvPr>
        </p:nvSpPr>
        <p:spPr>
          <a:xfrm>
            <a:off x="1981200" y="4172627"/>
            <a:ext cx="8305800" cy="670177"/>
          </a:xfrm>
        </p:spPr>
        <p:txBody>
          <a:bodyPr>
            <a:normAutofit/>
          </a:bodyPr>
          <a:lstStyle/>
          <a:p>
            <a:endParaRPr lang="en-US" sz="3600" dirty="0">
              <a:solidFill>
                <a:schemeClr val="tx1"/>
              </a:solidFill>
            </a:endParaRPr>
          </a:p>
        </p:txBody>
      </p:sp>
      <p:pic>
        <p:nvPicPr>
          <p:cNvPr id="6" name="Picture 5">
            <a:extLst>
              <a:ext uri="{FF2B5EF4-FFF2-40B4-BE49-F238E27FC236}">
                <a16:creationId xmlns:a16="http://schemas.microsoft.com/office/drawing/2014/main" id="{BCF494FD-0756-D94D-A73E-875EBDC1190C}"/>
              </a:ext>
            </a:extLst>
          </p:cNvPr>
          <p:cNvPicPr>
            <a:picLocks noChangeAspect="1"/>
          </p:cNvPicPr>
          <p:nvPr/>
        </p:nvPicPr>
        <p:blipFill>
          <a:blip r:embed="rId2"/>
          <a:stretch>
            <a:fillRect/>
          </a:stretch>
        </p:blipFill>
        <p:spPr>
          <a:xfrm>
            <a:off x="1136964" y="0"/>
            <a:ext cx="9952346" cy="6858000"/>
          </a:xfrm>
          <a:prstGeom prst="rect">
            <a:avLst/>
          </a:prstGeom>
        </p:spPr>
      </p:pic>
    </p:spTree>
    <p:extLst>
      <p:ext uri="{BB962C8B-B14F-4D97-AF65-F5344CB8AC3E}">
        <p14:creationId xmlns:p14="http://schemas.microsoft.com/office/powerpoint/2010/main" val="3958263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D37B780-6E56-646E-6477-E4A24AA54E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F886D-D257-6A54-7892-C433AC640458}"/>
              </a:ext>
            </a:extLst>
          </p:cNvPr>
          <p:cNvSpPr>
            <a:spLocks noGrp="1"/>
          </p:cNvSpPr>
          <p:nvPr>
            <p:ph type="ctrTitle"/>
          </p:nvPr>
        </p:nvSpPr>
        <p:spPr>
          <a:xfrm>
            <a:off x="813739" y="479158"/>
            <a:ext cx="8486660" cy="780840"/>
          </a:xfrm>
        </p:spPr>
        <p:txBody>
          <a:bodyPr>
            <a:normAutofit/>
          </a:bodyPr>
          <a:lstStyle/>
          <a:p>
            <a:pPr algn="l"/>
            <a:r>
              <a:rPr lang="en-US" sz="4000" dirty="0">
                <a:solidFill>
                  <a:srgbClr val="FFFF00"/>
                </a:solidFill>
              </a:rPr>
              <a:t>3. </a:t>
            </a:r>
            <a:r>
              <a:rPr lang="en-US" sz="4000" cap="small" dirty="0">
                <a:solidFill>
                  <a:srgbClr val="FFFF00"/>
                </a:solidFill>
              </a:rPr>
              <a:t>Hierarchies &amp; Honorific Titles</a:t>
            </a:r>
          </a:p>
        </p:txBody>
      </p:sp>
      <p:sp>
        <p:nvSpPr>
          <p:cNvPr id="3" name="Subtitle 2">
            <a:extLst>
              <a:ext uri="{FF2B5EF4-FFF2-40B4-BE49-F238E27FC236}">
                <a16:creationId xmlns:a16="http://schemas.microsoft.com/office/drawing/2014/main" id="{002C04D1-895C-1C44-5A59-D93786C8EB29}"/>
              </a:ext>
            </a:extLst>
          </p:cNvPr>
          <p:cNvSpPr>
            <a:spLocks noGrp="1"/>
          </p:cNvSpPr>
          <p:nvPr>
            <p:ph type="subTitle" idx="1"/>
          </p:nvPr>
        </p:nvSpPr>
        <p:spPr>
          <a:xfrm>
            <a:off x="146500" y="1909720"/>
            <a:ext cx="11476383" cy="1313761"/>
          </a:xfrm>
        </p:spPr>
        <p:txBody>
          <a:bodyPr>
            <a:noAutofit/>
          </a:bodyPr>
          <a:lstStyle/>
          <a:p>
            <a:pPr marL="914400" lvl="1" indent="-457200" algn="l">
              <a:lnSpc>
                <a:spcPct val="100000"/>
              </a:lnSpc>
              <a:spcBef>
                <a:spcPts val="0"/>
              </a:spcBef>
              <a:buFont typeface="Arial" panose="020B0604020202020204" pitchFamily="34" charset="0"/>
              <a:buChar char="•"/>
            </a:pPr>
            <a:r>
              <a:rPr lang="en-US" sz="3000" dirty="0">
                <a:solidFill>
                  <a:schemeClr val="bg1"/>
                </a:solidFill>
                <a:latin typeface="Times New Roman" panose="02020603050405020304" pitchFamily="18" charset="0"/>
                <a:cs typeface="Times New Roman" panose="02020603050405020304" pitchFamily="18" charset="0"/>
              </a:rPr>
              <a:t>The apostles set up no elaborate leadership structure. </a:t>
            </a:r>
          </a:p>
          <a:p>
            <a:pPr lvl="1" algn="l">
              <a:lnSpc>
                <a:spcPct val="100000"/>
              </a:lnSpc>
              <a:spcBef>
                <a:spcPts val="0"/>
              </a:spcBef>
            </a:pPr>
            <a:r>
              <a:rPr lang="en-US" sz="3000" dirty="0">
                <a:solidFill>
                  <a:schemeClr val="bg1"/>
                </a:solidFill>
                <a:latin typeface="Times New Roman" panose="02020603050405020304" pitchFamily="18" charset="0"/>
                <a:cs typeface="Times New Roman" panose="02020603050405020304" pitchFamily="18" charset="0"/>
              </a:rPr>
              <a:t>	Presumably Jesus would have said something about this.</a:t>
            </a:r>
          </a:p>
          <a:p>
            <a:pPr marL="914400" lvl="1" indent="-457200" algn="l">
              <a:lnSpc>
                <a:spcPct val="100000"/>
              </a:lnSpc>
              <a:spcBef>
                <a:spcPts val="0"/>
              </a:spcBef>
              <a:buFont typeface="Arial" panose="020B0604020202020204" pitchFamily="34" charset="0"/>
              <a:buChar char="•"/>
            </a:pPr>
            <a:endParaRPr lang="en-US" sz="900" dirty="0">
              <a:solidFill>
                <a:schemeClr val="bg1"/>
              </a:solidFill>
              <a:latin typeface="Times New Roman" panose="02020603050405020304" pitchFamily="18" charset="0"/>
              <a:cs typeface="Times New Roman" panose="02020603050405020304" pitchFamily="18" charset="0"/>
            </a:endParaRPr>
          </a:p>
          <a:p>
            <a:pPr marL="914400" lvl="1" indent="-457200" algn="l">
              <a:lnSpc>
                <a:spcPct val="100000"/>
              </a:lnSpc>
              <a:spcBef>
                <a:spcPts val="0"/>
              </a:spcBef>
              <a:buFont typeface="Arial" panose="020B0604020202020204" pitchFamily="34" charset="0"/>
              <a:buChar char="•"/>
            </a:pPr>
            <a:r>
              <a:rPr lang="en-US" sz="3000" dirty="0">
                <a:solidFill>
                  <a:schemeClr val="bg1"/>
                </a:solidFill>
                <a:latin typeface="Times New Roman" panose="02020603050405020304" pitchFamily="18" charset="0"/>
                <a:cs typeface="Times New Roman" panose="02020603050405020304" pitchFamily="18" charset="0"/>
              </a:rPr>
              <a:t>Canons 4, 6, 15 – appointments and control. Canon 7 specifies the most important patriarchates (putting down Antioch). Canon 18 specifies special seating and special titles.</a:t>
            </a:r>
          </a:p>
          <a:p>
            <a:pPr marL="914400" lvl="1" indent="-457200" algn="l">
              <a:lnSpc>
                <a:spcPct val="100000"/>
              </a:lnSpc>
              <a:spcBef>
                <a:spcPts val="0"/>
              </a:spcBef>
              <a:buFont typeface="Arial" panose="020B0604020202020204" pitchFamily="34" charset="0"/>
              <a:buChar char="•"/>
            </a:pPr>
            <a:endParaRPr lang="en-US" sz="900" dirty="0">
              <a:solidFill>
                <a:schemeClr val="bg1"/>
              </a:solidFill>
              <a:latin typeface="Times New Roman" panose="02020603050405020304" pitchFamily="18" charset="0"/>
              <a:cs typeface="Times New Roman" panose="02020603050405020304" pitchFamily="18" charset="0"/>
            </a:endParaRPr>
          </a:p>
          <a:p>
            <a:pPr marL="914400" lvl="1" indent="-457200" algn="l">
              <a:lnSpc>
                <a:spcPct val="100000"/>
              </a:lnSpc>
              <a:spcBef>
                <a:spcPts val="0"/>
              </a:spcBef>
              <a:buFont typeface="Arial" panose="020B0604020202020204" pitchFamily="34" charset="0"/>
              <a:buChar char="•"/>
            </a:pPr>
            <a:r>
              <a:rPr lang="en-US" sz="3000" dirty="0">
                <a:solidFill>
                  <a:schemeClr val="bg1"/>
                </a:solidFill>
                <a:latin typeface="Times New Roman" panose="02020603050405020304" pitchFamily="18" charset="0"/>
                <a:cs typeface="Times New Roman" panose="02020603050405020304" pitchFamily="18" charset="0"/>
              </a:rPr>
              <a:t>Eastern Orthodox, Ethiopian Orthodox, and Byzantine Catholicism speak of Constantine the Great as “equal to the apostles.” </a:t>
            </a:r>
          </a:p>
          <a:p>
            <a:pPr lvl="1" algn="l">
              <a:lnSpc>
                <a:spcPct val="100000"/>
              </a:lnSpc>
              <a:spcBef>
                <a:spcPts val="0"/>
              </a:spcBef>
            </a:pPr>
            <a:endParaRPr lang="en-US" sz="900" dirty="0">
              <a:solidFill>
                <a:schemeClr val="bg1"/>
              </a:solidFill>
              <a:latin typeface="Times New Roman" panose="02020603050405020304" pitchFamily="18" charset="0"/>
              <a:cs typeface="Times New Roman" panose="02020603050405020304" pitchFamily="18" charset="0"/>
            </a:endParaRPr>
          </a:p>
          <a:p>
            <a:pPr marL="914400" lvl="1" indent="-457200" algn="l">
              <a:lnSpc>
                <a:spcPct val="100000"/>
              </a:lnSpc>
              <a:spcBef>
                <a:spcPts val="0"/>
              </a:spcBef>
              <a:buFont typeface="Arial" panose="020B0604020202020204" pitchFamily="34" charset="0"/>
              <a:buChar char="•"/>
            </a:pPr>
            <a:r>
              <a:rPr lang="en-US" sz="3000" dirty="0">
                <a:solidFill>
                  <a:schemeClr val="bg1"/>
                </a:solidFill>
                <a:latin typeface="Times New Roman" panose="02020603050405020304" pitchFamily="18" charset="0"/>
                <a:cs typeface="Times New Roman" panose="02020603050405020304" pitchFamily="18" charset="0"/>
              </a:rPr>
              <a:t>Didn’t Jesus forbid honorific titles (Matthew 23:8-10)?</a:t>
            </a:r>
          </a:p>
        </p:txBody>
      </p:sp>
      <p:sp>
        <p:nvSpPr>
          <p:cNvPr id="4" name="Rectangle 2">
            <a:extLst>
              <a:ext uri="{FF2B5EF4-FFF2-40B4-BE49-F238E27FC236}">
                <a16:creationId xmlns:a16="http://schemas.microsoft.com/office/drawing/2014/main" id="{81CC5408-1F4F-19B3-C1A2-6BE2189C3CA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28" name="Picture 4" descr="Hierarchs - St. Mary Pokrova Byzantine Catholic Church">
            <a:extLst>
              <a:ext uri="{FF2B5EF4-FFF2-40B4-BE49-F238E27FC236}">
                <a16:creationId xmlns:a16="http://schemas.microsoft.com/office/drawing/2014/main" id="{2CB8FCBF-36BC-1D32-C948-BB6C239294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1393" y="479158"/>
            <a:ext cx="2139438" cy="1933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162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E8BCF520-B542-B0E1-620C-679782A64F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890176-BFD4-1D4E-13A8-635AB8D19B6D}"/>
              </a:ext>
            </a:extLst>
          </p:cNvPr>
          <p:cNvSpPr>
            <a:spLocks noGrp="1"/>
          </p:cNvSpPr>
          <p:nvPr>
            <p:ph type="ctrTitle"/>
          </p:nvPr>
        </p:nvSpPr>
        <p:spPr>
          <a:xfrm>
            <a:off x="878817" y="461914"/>
            <a:ext cx="8486660" cy="780840"/>
          </a:xfrm>
        </p:spPr>
        <p:txBody>
          <a:bodyPr>
            <a:normAutofit/>
          </a:bodyPr>
          <a:lstStyle/>
          <a:p>
            <a:pPr algn="l"/>
            <a:r>
              <a:rPr lang="en-US" sz="4000" dirty="0">
                <a:solidFill>
                  <a:srgbClr val="FFFF00"/>
                </a:solidFill>
              </a:rPr>
              <a:t>4. </a:t>
            </a:r>
            <a:r>
              <a:rPr lang="en-US" sz="4000" cap="small" dirty="0">
                <a:solidFill>
                  <a:srgbClr val="FFFF00"/>
                </a:solidFill>
              </a:rPr>
              <a:t>Lack of Grace</a:t>
            </a:r>
          </a:p>
        </p:txBody>
      </p:sp>
      <p:sp>
        <p:nvSpPr>
          <p:cNvPr id="3" name="Subtitle 2">
            <a:extLst>
              <a:ext uri="{FF2B5EF4-FFF2-40B4-BE49-F238E27FC236}">
                <a16:creationId xmlns:a16="http://schemas.microsoft.com/office/drawing/2014/main" id="{16C188CC-E53D-E1C2-959A-4187D791AD2E}"/>
              </a:ext>
            </a:extLst>
          </p:cNvPr>
          <p:cNvSpPr>
            <a:spLocks noGrp="1"/>
          </p:cNvSpPr>
          <p:nvPr>
            <p:ph type="subTitle" idx="1"/>
          </p:nvPr>
        </p:nvSpPr>
        <p:spPr>
          <a:xfrm>
            <a:off x="0" y="1854945"/>
            <a:ext cx="11511419" cy="1313761"/>
          </a:xfrm>
        </p:spPr>
        <p:txBody>
          <a:bodyPr>
            <a:noAutofit/>
          </a:bodyPr>
          <a:lstStyle/>
          <a:p>
            <a:pPr marL="914400" lvl="1" indent="-457200" algn="l">
              <a:lnSpc>
                <a:spcPct val="100000"/>
              </a:lnSpc>
              <a:buFont typeface="Arial" panose="020B0604020202020204" pitchFamily="34" charset="0"/>
              <a:buChar char="•"/>
            </a:pPr>
            <a:r>
              <a:rPr lang="en-US" sz="2900" dirty="0">
                <a:solidFill>
                  <a:schemeClr val="bg1"/>
                </a:solidFill>
                <a:latin typeface="Times New Roman" panose="02020603050405020304" pitchFamily="18" charset="0"/>
                <a:cs typeface="Times New Roman" panose="02020603050405020304" pitchFamily="18" charset="0"/>
              </a:rPr>
              <a:t>Canons 11, 12, 14 – the doghouse for the fallen </a:t>
            </a:r>
            <a:br>
              <a:rPr lang="en-US" sz="2900" dirty="0">
                <a:solidFill>
                  <a:schemeClr val="bg1"/>
                </a:solidFill>
                <a:latin typeface="Times New Roman" panose="02020603050405020304" pitchFamily="18" charset="0"/>
                <a:cs typeface="Times New Roman" panose="02020603050405020304" pitchFamily="18" charset="0"/>
              </a:rPr>
            </a:br>
            <a:r>
              <a:rPr lang="en-US" sz="2900" dirty="0">
                <a:solidFill>
                  <a:schemeClr val="bg1"/>
                </a:solidFill>
                <a:latin typeface="Times New Roman" panose="02020603050405020304" pitchFamily="18" charset="0"/>
                <a:cs typeface="Times New Roman" panose="02020603050405020304" pitchFamily="18" charset="0"/>
              </a:rPr>
              <a:t>(12y), those returning to the military (13y), and lapsed </a:t>
            </a:r>
            <a:br>
              <a:rPr lang="en-US" sz="2900" dirty="0">
                <a:solidFill>
                  <a:schemeClr val="bg1"/>
                </a:solidFill>
                <a:latin typeface="Times New Roman" panose="02020603050405020304" pitchFamily="18" charset="0"/>
                <a:cs typeface="Times New Roman" panose="02020603050405020304" pitchFamily="18" charset="0"/>
              </a:rPr>
            </a:br>
            <a:r>
              <a:rPr lang="en-US" sz="2900" dirty="0">
                <a:solidFill>
                  <a:schemeClr val="bg1"/>
                </a:solidFill>
                <a:latin typeface="Times New Roman" panose="02020603050405020304" pitchFamily="18" charset="0"/>
                <a:cs typeface="Times New Roman" panose="02020603050405020304" pitchFamily="18" charset="0"/>
              </a:rPr>
              <a:t>catechumens (3y).</a:t>
            </a:r>
          </a:p>
          <a:p>
            <a:pPr marL="914400" lvl="1" indent="-457200" algn="l">
              <a:lnSpc>
                <a:spcPct val="100000"/>
              </a:lnSpc>
              <a:buFont typeface="Arial" panose="020B0604020202020204" pitchFamily="34" charset="0"/>
              <a:buChar char="•"/>
            </a:pPr>
            <a:r>
              <a:rPr lang="en-US" sz="2900" dirty="0">
                <a:solidFill>
                  <a:schemeClr val="bg1"/>
                </a:solidFill>
                <a:latin typeface="Times New Roman" panose="02020603050405020304" pitchFamily="18" charset="0"/>
                <a:cs typeface="Times New Roman" panose="02020603050405020304" pitchFamily="18" charset="0"/>
              </a:rPr>
              <a:t>2</a:t>
            </a:r>
            <a:r>
              <a:rPr lang="en-US" sz="2900" baseline="30000" dirty="0">
                <a:solidFill>
                  <a:schemeClr val="bg1"/>
                </a:solidFill>
                <a:latin typeface="Times New Roman" panose="02020603050405020304" pitchFamily="18" charset="0"/>
                <a:cs typeface="Times New Roman" panose="02020603050405020304" pitchFamily="18" charset="0"/>
              </a:rPr>
              <a:t>nd</a:t>
            </a:r>
            <a:r>
              <a:rPr lang="en-US" sz="2900" dirty="0">
                <a:solidFill>
                  <a:schemeClr val="bg1"/>
                </a:solidFill>
                <a:latin typeface="Times New Roman" panose="02020603050405020304" pitchFamily="18" charset="0"/>
                <a:cs typeface="Times New Roman" panose="02020603050405020304" pitchFamily="18" charset="0"/>
              </a:rPr>
              <a:t> and 3</a:t>
            </a:r>
            <a:r>
              <a:rPr lang="en-US" sz="2900" baseline="30000" dirty="0">
                <a:solidFill>
                  <a:schemeClr val="bg1"/>
                </a:solidFill>
                <a:latin typeface="Times New Roman" panose="02020603050405020304" pitchFamily="18" charset="0"/>
                <a:cs typeface="Times New Roman" panose="02020603050405020304" pitchFamily="18" charset="0"/>
              </a:rPr>
              <a:t>rd</a:t>
            </a:r>
            <a:r>
              <a:rPr lang="en-US" sz="2900" dirty="0">
                <a:solidFill>
                  <a:schemeClr val="bg1"/>
                </a:solidFill>
                <a:latin typeface="Times New Roman" panose="02020603050405020304" pitchFamily="18" charset="0"/>
                <a:cs typeface="Times New Roman" panose="02020603050405020304" pitchFamily="18" charset="0"/>
              </a:rPr>
              <a:t> C. church discipline harsher and harsher. But now penalties are enshrined and presented as harmonious with apostolic teaching. </a:t>
            </a:r>
          </a:p>
          <a:p>
            <a:pPr marL="914400" lvl="1" indent="-457200" algn="l">
              <a:lnSpc>
                <a:spcPct val="100000"/>
              </a:lnSpc>
              <a:buFont typeface="Arial" panose="020B0604020202020204" pitchFamily="34" charset="0"/>
              <a:buChar char="•"/>
            </a:pPr>
            <a:r>
              <a:rPr lang="en-US" sz="2900" dirty="0">
                <a:solidFill>
                  <a:schemeClr val="bg1"/>
                </a:solidFill>
                <a:latin typeface="Times New Roman" panose="02020603050405020304" pitchFamily="18" charset="0"/>
                <a:cs typeface="Times New Roman" panose="02020603050405020304" pitchFamily="18" charset="0"/>
              </a:rPr>
              <a:t>Not to say the church always embraced hardline positions—unlike some heretical groups.</a:t>
            </a:r>
          </a:p>
          <a:p>
            <a:pPr marL="914400" lvl="1" indent="-457200" algn="l">
              <a:lnSpc>
                <a:spcPct val="100000"/>
              </a:lnSpc>
              <a:buFont typeface="Arial" panose="020B0604020202020204" pitchFamily="34" charset="0"/>
              <a:buChar char="•"/>
            </a:pPr>
            <a:r>
              <a:rPr lang="en-US" sz="2900" dirty="0">
                <a:solidFill>
                  <a:schemeClr val="bg1"/>
                </a:solidFill>
                <a:latin typeface="Times New Roman" panose="02020603050405020304" pitchFamily="18" charset="0"/>
                <a:cs typeface="Times New Roman" panose="02020603050405020304" pitchFamily="18" charset="0"/>
              </a:rPr>
              <a:t>Interest in proving oneself right, discrediting the other, instead of real dialogue. Forcing agendas (as at Ephesus). </a:t>
            </a:r>
          </a:p>
        </p:txBody>
      </p:sp>
      <p:pic>
        <p:nvPicPr>
          <p:cNvPr id="3074" name="Picture 2" descr="Man in the Doghouse Vector Images (54)">
            <a:extLst>
              <a:ext uri="{FF2B5EF4-FFF2-40B4-BE49-F238E27FC236}">
                <a16:creationId xmlns:a16="http://schemas.microsoft.com/office/drawing/2014/main" id="{B6205A8A-2C0E-0335-033E-A0347B5CF1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5477" y="319907"/>
            <a:ext cx="2364485" cy="2457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750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289ED55C-01D7-8823-F11C-6189A46D51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EA5D00-0DD2-A8A4-0D94-A3C45AAB2DCB}"/>
              </a:ext>
            </a:extLst>
          </p:cNvPr>
          <p:cNvSpPr>
            <a:spLocks noGrp="1"/>
          </p:cNvSpPr>
          <p:nvPr>
            <p:ph type="ctrTitle"/>
          </p:nvPr>
        </p:nvSpPr>
        <p:spPr>
          <a:xfrm>
            <a:off x="878817" y="461914"/>
            <a:ext cx="8486660" cy="780840"/>
          </a:xfrm>
        </p:spPr>
        <p:txBody>
          <a:bodyPr>
            <a:normAutofit/>
          </a:bodyPr>
          <a:lstStyle/>
          <a:p>
            <a:pPr algn="l"/>
            <a:r>
              <a:rPr lang="en-US" sz="4000" dirty="0">
                <a:solidFill>
                  <a:srgbClr val="FFFF00"/>
                </a:solidFill>
              </a:rPr>
              <a:t>4. </a:t>
            </a:r>
            <a:r>
              <a:rPr lang="en-US" sz="4000" cap="small" dirty="0">
                <a:solidFill>
                  <a:srgbClr val="FFFF00"/>
                </a:solidFill>
              </a:rPr>
              <a:t>Lack of Grace</a:t>
            </a:r>
          </a:p>
        </p:txBody>
      </p:sp>
      <p:sp>
        <p:nvSpPr>
          <p:cNvPr id="3" name="Subtitle 2">
            <a:extLst>
              <a:ext uri="{FF2B5EF4-FFF2-40B4-BE49-F238E27FC236}">
                <a16:creationId xmlns:a16="http://schemas.microsoft.com/office/drawing/2014/main" id="{F3417C53-B81F-1477-5D90-5DF3B7C54521}"/>
              </a:ext>
            </a:extLst>
          </p:cNvPr>
          <p:cNvSpPr>
            <a:spLocks noGrp="1"/>
          </p:cNvSpPr>
          <p:nvPr>
            <p:ph type="subTitle" idx="1"/>
          </p:nvPr>
        </p:nvSpPr>
        <p:spPr>
          <a:xfrm>
            <a:off x="278780" y="1854945"/>
            <a:ext cx="10961649" cy="1313761"/>
          </a:xfrm>
        </p:spPr>
        <p:txBody>
          <a:bodyPr>
            <a:noAutofit/>
          </a:bodyPr>
          <a:lstStyle/>
          <a:p>
            <a:pPr lvl="1" algn="l">
              <a:lnSpc>
                <a:spcPct val="100000"/>
              </a:lnSpc>
              <a:spcBef>
                <a:spcPts val="0"/>
              </a:spcBef>
            </a:pPr>
            <a:r>
              <a:rPr lang="en-US" sz="3200" dirty="0">
                <a:solidFill>
                  <a:schemeClr val="bg1"/>
                </a:solidFill>
                <a:latin typeface="Times New Roman" panose="02020603050405020304" pitchFamily="18" charset="0"/>
                <a:cs typeface="Times New Roman" panose="02020603050405020304" pitchFamily="18" charset="0"/>
              </a:rPr>
              <a:t>The effects of that envious spirit which so troubled the peace of the churches of God in Alexandria, together with the schism in Thebes and Egypt, continued to greatly disturb [Constantine]. For in fact, in every city bishops were engaged in obstinate conflict with other bishops, and one group of people rising against another, coming into violent collision with each other almost like the fabled Clashing Rocks.</a:t>
            </a:r>
          </a:p>
          <a:p>
            <a:pPr lvl="1" algn="l">
              <a:lnSpc>
                <a:spcPct val="100000"/>
              </a:lnSpc>
              <a:spcBef>
                <a:spcPts val="0"/>
              </a:spcBef>
            </a:pPr>
            <a:endParaRPr lang="en-US" sz="3100" dirty="0">
              <a:solidFill>
                <a:schemeClr val="bg1"/>
              </a:solidFill>
              <a:latin typeface="Times New Roman" panose="02020603050405020304" pitchFamily="18" charset="0"/>
              <a:cs typeface="Times New Roman" panose="02020603050405020304" pitchFamily="18" charset="0"/>
            </a:endParaRPr>
          </a:p>
          <a:p>
            <a:pPr lvl="1" algn="l">
              <a:lnSpc>
                <a:spcPct val="100000"/>
              </a:lnSpc>
              <a:spcBef>
                <a:spcPts val="0"/>
              </a:spcBef>
            </a:pPr>
            <a:r>
              <a:rPr lang="en-US" sz="3100"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Eusebius of Caesarea, </a:t>
            </a:r>
            <a:r>
              <a:rPr lang="en-US" sz="2800" i="1" dirty="0">
                <a:solidFill>
                  <a:schemeClr val="bg1"/>
                </a:solidFill>
                <a:latin typeface="Times New Roman" panose="02020603050405020304" pitchFamily="18" charset="0"/>
                <a:cs typeface="Times New Roman" panose="02020603050405020304" pitchFamily="18" charset="0"/>
              </a:rPr>
              <a:t>Life of Constantine </a:t>
            </a:r>
            <a:r>
              <a:rPr lang="en-US" sz="2800" dirty="0">
                <a:solidFill>
                  <a:schemeClr val="bg1"/>
                </a:solidFill>
                <a:latin typeface="Times New Roman" panose="02020603050405020304" pitchFamily="18" charset="0"/>
                <a:cs typeface="Times New Roman" panose="02020603050405020304" pitchFamily="18" charset="0"/>
              </a:rPr>
              <a:t>3.4-24</a:t>
            </a:r>
          </a:p>
          <a:p>
            <a:pPr lvl="1" algn="l">
              <a:lnSpc>
                <a:spcPct val="100000"/>
              </a:lnSpc>
              <a:spcBef>
                <a:spcPts val="0"/>
              </a:spcBef>
            </a:pPr>
            <a:endParaRPr lang="en-US" sz="31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007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F85A74-0869-989C-6926-0B9FAE3B99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F2052-A969-5572-6DD9-86505264C33F}"/>
              </a:ext>
            </a:extLst>
          </p:cNvPr>
          <p:cNvSpPr>
            <a:spLocks noGrp="1"/>
          </p:cNvSpPr>
          <p:nvPr>
            <p:ph type="ctrTitle"/>
          </p:nvPr>
        </p:nvSpPr>
        <p:spPr>
          <a:xfrm>
            <a:off x="563219" y="326432"/>
            <a:ext cx="8486660" cy="780840"/>
          </a:xfrm>
        </p:spPr>
        <p:txBody>
          <a:bodyPr>
            <a:normAutofit fontScale="90000"/>
          </a:bodyPr>
          <a:lstStyle/>
          <a:p>
            <a:pPr algn="l"/>
            <a:r>
              <a:rPr lang="en-US" sz="4000" dirty="0">
                <a:solidFill>
                  <a:srgbClr val="FFFF00"/>
                </a:solidFill>
              </a:rPr>
              <a:t>5. </a:t>
            </a:r>
            <a:r>
              <a:rPr lang="en-US" sz="4000" cap="small" dirty="0">
                <a:solidFill>
                  <a:srgbClr val="FFFF00"/>
                </a:solidFill>
              </a:rPr>
              <a:t>Going (well) Beyond Apostolic Teaching</a:t>
            </a:r>
          </a:p>
        </p:txBody>
      </p:sp>
      <p:sp>
        <p:nvSpPr>
          <p:cNvPr id="3" name="Subtitle 2">
            <a:extLst>
              <a:ext uri="{FF2B5EF4-FFF2-40B4-BE49-F238E27FC236}">
                <a16:creationId xmlns:a16="http://schemas.microsoft.com/office/drawing/2014/main" id="{2A8119EB-8725-AEC1-6D45-45CA31402125}"/>
              </a:ext>
            </a:extLst>
          </p:cNvPr>
          <p:cNvSpPr>
            <a:spLocks noGrp="1"/>
          </p:cNvSpPr>
          <p:nvPr>
            <p:ph type="subTitle" idx="1"/>
          </p:nvPr>
        </p:nvSpPr>
        <p:spPr>
          <a:xfrm>
            <a:off x="285381" y="1594591"/>
            <a:ext cx="11228342" cy="1313761"/>
          </a:xfrm>
        </p:spPr>
        <p:txBody>
          <a:bodyPr>
            <a:noAutofit/>
          </a:bodyPr>
          <a:lstStyle/>
          <a:p>
            <a:pPr marL="342900" indent="-342900" algn="l">
              <a:lnSpc>
                <a:spcPct val="100000"/>
              </a:lnSpc>
              <a:buFont typeface="Arial" panose="020B0604020202020204" pitchFamily="34" charset="0"/>
              <a:buChar char="•"/>
            </a:pPr>
            <a:r>
              <a:rPr lang="en-US" sz="2600" dirty="0">
                <a:solidFill>
                  <a:schemeClr val="bg1"/>
                </a:solidFill>
                <a:latin typeface="Times New Roman" panose="02020603050405020304" pitchFamily="18" charset="0"/>
                <a:cs typeface="Times New Roman" panose="02020603050405020304" pitchFamily="18" charset="0"/>
              </a:rPr>
              <a:t>“The faith once for all delivered to the saints” (Jude 3): apostles</a:t>
            </a:r>
            <a:br>
              <a:rPr lang="en-US" sz="2600" dirty="0">
                <a:solidFill>
                  <a:schemeClr val="bg1"/>
                </a:solidFill>
                <a:latin typeface="Times New Roman" panose="02020603050405020304" pitchFamily="18" charset="0"/>
                <a:cs typeface="Times New Roman" panose="02020603050405020304" pitchFamily="18" charset="0"/>
              </a:rPr>
            </a:br>
            <a:r>
              <a:rPr lang="en-US" sz="2600" dirty="0">
                <a:solidFill>
                  <a:schemeClr val="bg1"/>
                </a:solidFill>
                <a:latin typeface="Times New Roman" panose="02020603050405020304" pitchFamily="18" charset="0"/>
                <a:cs typeface="Times New Roman" panose="02020603050405020304" pitchFamily="18" charset="0"/>
              </a:rPr>
              <a:t>or Councils? Was Gregory of Nazianzus right? John 14; 16?</a:t>
            </a:r>
          </a:p>
          <a:p>
            <a:pPr marL="342900" lvl="0" indent="-342900" algn="l">
              <a:lnSpc>
                <a:spcPct val="100000"/>
              </a:lnSpc>
              <a:buFont typeface="Arial" panose="020B0604020202020204" pitchFamily="34" charset="0"/>
              <a:buChar char="•"/>
            </a:pPr>
            <a:r>
              <a:rPr lang="en-US" sz="2600" dirty="0">
                <a:solidFill>
                  <a:schemeClr val="bg1"/>
                </a:solidFill>
                <a:latin typeface="Times New Roman" panose="02020603050405020304" pitchFamily="18" charset="0"/>
                <a:cs typeface="Times New Roman" panose="02020603050405020304" pitchFamily="18" charset="0"/>
              </a:rPr>
              <a:t>Was the Apostles’ Creed defective? Not at all—as a baptismal </a:t>
            </a:r>
            <a:br>
              <a:rPr lang="en-US" sz="2600" dirty="0">
                <a:solidFill>
                  <a:schemeClr val="bg1"/>
                </a:solidFill>
                <a:latin typeface="Times New Roman" panose="02020603050405020304" pitchFamily="18" charset="0"/>
                <a:cs typeface="Times New Roman" panose="02020603050405020304" pitchFamily="18" charset="0"/>
              </a:rPr>
            </a:br>
            <a:r>
              <a:rPr lang="en-US" sz="2600" dirty="0">
                <a:solidFill>
                  <a:schemeClr val="bg1"/>
                </a:solidFill>
                <a:latin typeface="Times New Roman" panose="02020603050405020304" pitchFamily="18" charset="0"/>
                <a:cs typeface="Times New Roman" panose="02020603050405020304" pitchFamily="18" charset="0"/>
              </a:rPr>
              <a:t>catechetical document. Yet requiring affirmation of creeds, however well-intended as instruments of unity, easily backfires.</a:t>
            </a:r>
          </a:p>
          <a:p>
            <a:pPr marL="342900" indent="-342900" algn="l">
              <a:lnSpc>
                <a:spcPct val="100000"/>
              </a:lnSpc>
              <a:buFont typeface="Arial" panose="020B0604020202020204" pitchFamily="34" charset="0"/>
              <a:buChar char="•"/>
            </a:pPr>
            <a:r>
              <a:rPr lang="en-US" sz="2600" dirty="0">
                <a:solidFill>
                  <a:schemeClr val="bg1"/>
                </a:solidFill>
                <a:latin typeface="Times New Roman" panose="02020603050405020304" pitchFamily="18" charset="0"/>
                <a:cs typeface="Times New Roman" panose="02020603050405020304" pitchFamily="18" charset="0"/>
              </a:rPr>
              <a:t>The Council of Acts 15 exhibited a different spirit. It was also attended by </a:t>
            </a:r>
            <a:br>
              <a:rPr lang="en-US" sz="2600" dirty="0">
                <a:solidFill>
                  <a:schemeClr val="bg1"/>
                </a:solidFill>
                <a:latin typeface="Times New Roman" panose="02020603050405020304" pitchFamily="18" charset="0"/>
                <a:cs typeface="Times New Roman" panose="02020603050405020304" pitchFamily="18" charset="0"/>
              </a:rPr>
            </a:br>
            <a:r>
              <a:rPr lang="en-US" sz="2600" dirty="0">
                <a:solidFill>
                  <a:schemeClr val="bg1"/>
                </a:solidFill>
                <a:latin typeface="Times New Roman" panose="02020603050405020304" pitchFamily="18" charset="0"/>
                <a:cs typeface="Times New Roman" panose="02020603050405020304" pitchFamily="18" charset="0"/>
              </a:rPr>
              <a:t>apostles. The council did not add to the terms of Christian discipleship.</a:t>
            </a:r>
          </a:p>
          <a:p>
            <a:pPr marL="342900" indent="-342900" algn="l">
              <a:lnSpc>
                <a:spcPct val="100000"/>
              </a:lnSpc>
              <a:buFont typeface="Arial" panose="020B0604020202020204" pitchFamily="34" charset="0"/>
              <a:buChar char="•"/>
            </a:pPr>
            <a:r>
              <a:rPr lang="en-US" sz="2600" dirty="0">
                <a:solidFill>
                  <a:schemeClr val="bg1"/>
                </a:solidFill>
                <a:latin typeface="Times New Roman" panose="02020603050405020304" pitchFamily="18" charset="0"/>
                <a:cs typeface="Times New Roman" panose="02020603050405020304" pitchFamily="18" charset="0"/>
              </a:rPr>
              <a:t>Councils are not infallible (</a:t>
            </a:r>
            <a:r>
              <a:rPr lang="en-US" sz="2600" i="1" dirty="0">
                <a:solidFill>
                  <a:schemeClr val="bg1"/>
                </a:solidFill>
                <a:latin typeface="Times New Roman" panose="02020603050405020304" pitchFamily="18" charset="0"/>
                <a:cs typeface="Times New Roman" panose="02020603050405020304" pitchFamily="18" charset="0"/>
              </a:rPr>
              <a:t>contra </a:t>
            </a:r>
            <a:r>
              <a:rPr lang="en-US" sz="2600" dirty="0">
                <a:solidFill>
                  <a:schemeClr val="bg1"/>
                </a:solidFill>
                <a:latin typeface="Times New Roman" panose="02020603050405020304" pitchFamily="18" charset="0"/>
                <a:cs typeface="Times New Roman" panose="02020603050405020304" pitchFamily="18" charset="0"/>
              </a:rPr>
              <a:t>Timothy [Kallistos] Ware). They claim to preserve the pristine doctrine, but they do not. On Trinity and salvation they’re solid, but much goes beyond and even contradicts Jesus’ teaching.</a:t>
            </a:r>
          </a:p>
          <a:p>
            <a:pPr marL="342900" lvl="0" indent="-342900" algn="l">
              <a:lnSpc>
                <a:spcPct val="100000"/>
              </a:lnSpc>
              <a:buFont typeface="Arial" panose="020B0604020202020204" pitchFamily="34" charset="0"/>
              <a:buChar char="•"/>
            </a:pPr>
            <a:r>
              <a:rPr lang="en-US" sz="2600" dirty="0">
                <a:solidFill>
                  <a:schemeClr val="bg1"/>
                </a:solidFill>
                <a:latin typeface="Times New Roman" panose="02020603050405020304" pitchFamily="18" charset="0"/>
                <a:cs typeface="Times New Roman" panose="02020603050405020304" pitchFamily="18" charset="0"/>
              </a:rPr>
              <a:t>What authority does the World Council of Churches possess?</a:t>
            </a:r>
          </a:p>
        </p:txBody>
      </p:sp>
      <p:pic>
        <p:nvPicPr>
          <p:cNvPr id="4098" name="Picture 2" descr="Nicene Creed - Wikipedia">
            <a:extLst>
              <a:ext uri="{FF2B5EF4-FFF2-40B4-BE49-F238E27FC236}">
                <a16:creationId xmlns:a16="http://schemas.microsoft.com/office/drawing/2014/main" id="{403780EC-A7C8-6EAE-6962-DAB4B9433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5262" y="230365"/>
            <a:ext cx="1863519" cy="2526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894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310B58FE-B06E-E289-BBBE-CEE24CF8C8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388494-F8B8-3105-9964-4D4A641E9A6E}"/>
              </a:ext>
            </a:extLst>
          </p:cNvPr>
          <p:cNvSpPr>
            <a:spLocks noGrp="1"/>
          </p:cNvSpPr>
          <p:nvPr>
            <p:ph type="ctrTitle"/>
          </p:nvPr>
        </p:nvSpPr>
        <p:spPr>
          <a:xfrm>
            <a:off x="533330" y="87582"/>
            <a:ext cx="8486660" cy="780840"/>
          </a:xfrm>
        </p:spPr>
        <p:txBody>
          <a:bodyPr>
            <a:normAutofit fontScale="90000"/>
          </a:bodyPr>
          <a:lstStyle/>
          <a:p>
            <a:pPr algn="l"/>
            <a:r>
              <a:rPr lang="en-US" sz="4000" dirty="0">
                <a:solidFill>
                  <a:srgbClr val="FFFF00"/>
                </a:solidFill>
              </a:rPr>
              <a:t>6. </a:t>
            </a:r>
            <a:r>
              <a:rPr lang="en-US" sz="4000" cap="small" dirty="0">
                <a:solidFill>
                  <a:srgbClr val="FFFF00"/>
                </a:solidFill>
              </a:rPr>
              <a:t>Selective Interpretation (and Memory)</a:t>
            </a:r>
          </a:p>
        </p:txBody>
      </p:sp>
      <p:sp>
        <p:nvSpPr>
          <p:cNvPr id="3" name="Subtitle 2">
            <a:extLst>
              <a:ext uri="{FF2B5EF4-FFF2-40B4-BE49-F238E27FC236}">
                <a16:creationId xmlns:a16="http://schemas.microsoft.com/office/drawing/2014/main" id="{E3E8A90A-7ED8-6A9C-5659-F744A82209AE}"/>
              </a:ext>
            </a:extLst>
          </p:cNvPr>
          <p:cNvSpPr>
            <a:spLocks noGrp="1"/>
          </p:cNvSpPr>
          <p:nvPr>
            <p:ph type="subTitle" idx="1"/>
          </p:nvPr>
        </p:nvSpPr>
        <p:spPr>
          <a:xfrm>
            <a:off x="121186" y="1034384"/>
            <a:ext cx="11667899" cy="1313761"/>
          </a:xfrm>
        </p:spPr>
        <p:txBody>
          <a:bodyPr>
            <a:noAutofit/>
          </a:bodyPr>
          <a:lstStyle/>
          <a:p>
            <a:pPr marL="342900" lvl="0" indent="-342900" algn="l">
              <a:lnSpc>
                <a:spcPct val="100000"/>
              </a:lnSpc>
              <a:buFont typeface="Arial" panose="020B0604020202020204" pitchFamily="34" charset="0"/>
              <a:buChar char="•"/>
            </a:pPr>
            <a:r>
              <a:rPr lang="en-US" sz="2550" dirty="0">
                <a:solidFill>
                  <a:schemeClr val="bg1"/>
                </a:solidFill>
                <a:latin typeface="Times New Roman" panose="02020603050405020304" pitchFamily="18" charset="0"/>
                <a:cs typeface="Times New Roman" panose="02020603050405020304" pitchFamily="18" charset="0"/>
              </a:rPr>
              <a:t>Example: Icons (754 vs. 787): “He who worships the image </a:t>
            </a:r>
            <a:br>
              <a:rPr lang="en-US" sz="2550" dirty="0">
                <a:solidFill>
                  <a:schemeClr val="bg1"/>
                </a:solidFill>
                <a:latin typeface="Times New Roman" panose="02020603050405020304" pitchFamily="18" charset="0"/>
                <a:cs typeface="Times New Roman" panose="02020603050405020304" pitchFamily="18" charset="0"/>
              </a:rPr>
            </a:br>
            <a:r>
              <a:rPr lang="en-US" sz="2550" dirty="0">
                <a:solidFill>
                  <a:schemeClr val="bg1"/>
                </a:solidFill>
                <a:latin typeface="Times New Roman" panose="02020603050405020304" pitchFamily="18" charset="0"/>
                <a:cs typeface="Times New Roman" panose="02020603050405020304" pitchFamily="18" charset="0"/>
              </a:rPr>
              <a:t>worships the one pictured in it… Anathema to those who do</a:t>
            </a:r>
            <a:br>
              <a:rPr lang="en-US" sz="2550" dirty="0">
                <a:solidFill>
                  <a:schemeClr val="bg1"/>
                </a:solidFill>
                <a:latin typeface="Times New Roman" panose="02020603050405020304" pitchFamily="18" charset="0"/>
                <a:cs typeface="Times New Roman" panose="02020603050405020304" pitchFamily="18" charset="0"/>
              </a:rPr>
            </a:br>
            <a:r>
              <a:rPr lang="en-US" sz="2550" dirty="0">
                <a:solidFill>
                  <a:schemeClr val="bg1"/>
                </a:solidFill>
                <a:latin typeface="Times New Roman" panose="02020603050405020304" pitchFamily="18" charset="0"/>
                <a:cs typeface="Times New Roman" panose="02020603050405020304" pitchFamily="18" charset="0"/>
              </a:rPr>
              <a:t> not salute the sacred images, or who call them idols.” </a:t>
            </a:r>
          </a:p>
          <a:p>
            <a:pPr marL="342900" indent="-342900" algn="l">
              <a:lnSpc>
                <a:spcPct val="100000"/>
              </a:lnSpc>
              <a:buFont typeface="Arial" panose="020B0604020202020204" pitchFamily="34" charset="0"/>
              <a:buChar char="•"/>
            </a:pPr>
            <a:r>
              <a:rPr lang="en-US" sz="2550" dirty="0">
                <a:solidFill>
                  <a:schemeClr val="bg1"/>
                </a:solidFill>
                <a:latin typeface="Times New Roman" panose="02020603050405020304" pitchFamily="18" charset="0"/>
                <a:cs typeface="Times New Roman" panose="02020603050405020304" pitchFamily="18" charset="0"/>
              </a:rPr>
              <a:t>Early Christians weren’t opposed to iconic art! Nor were early</a:t>
            </a:r>
            <a:br>
              <a:rPr lang="en-US" sz="2550" dirty="0">
                <a:solidFill>
                  <a:schemeClr val="bg1"/>
                </a:solidFill>
                <a:latin typeface="Times New Roman" panose="02020603050405020304" pitchFamily="18" charset="0"/>
                <a:cs typeface="Times New Roman" panose="02020603050405020304" pitchFamily="18" charset="0"/>
              </a:rPr>
            </a:br>
            <a:r>
              <a:rPr lang="en-US" sz="2550" dirty="0">
                <a:solidFill>
                  <a:schemeClr val="bg1"/>
                </a:solidFill>
                <a:latin typeface="Times New Roman" panose="02020603050405020304" pitchFamily="18" charset="0"/>
                <a:cs typeface="Times New Roman" panose="02020603050405020304" pitchFamily="18" charset="0"/>
              </a:rPr>
              <a:t>Muslims, three centuries later—based on numismatic evidence. But use of icons as worship aids is quite a different matter than Christian art.</a:t>
            </a:r>
          </a:p>
          <a:p>
            <a:pPr marL="342900" indent="-342900" algn="l">
              <a:lnSpc>
                <a:spcPct val="100000"/>
              </a:lnSpc>
              <a:buFont typeface="Arial" panose="020B0604020202020204" pitchFamily="34" charset="0"/>
              <a:buChar char="•"/>
            </a:pPr>
            <a:r>
              <a:rPr lang="en-US" sz="2550" dirty="0">
                <a:solidFill>
                  <a:schemeClr val="bg1"/>
                </a:solidFill>
                <a:latin typeface="Times New Roman" panose="02020603050405020304" pitchFamily="18" charset="0"/>
                <a:cs typeface="Times New Roman" panose="02020603050405020304" pitchFamily="18" charset="0"/>
              </a:rPr>
              <a:t>Synod of Elvira (305 or 306): Canon 36: “There shall be no pictures in churches, lest they worship what is depicted on walls…”</a:t>
            </a:r>
          </a:p>
          <a:p>
            <a:pPr marL="342900" indent="-342900" algn="l">
              <a:lnSpc>
                <a:spcPct val="100000"/>
              </a:lnSpc>
              <a:buFont typeface="Arial" panose="020B0604020202020204" pitchFamily="34" charset="0"/>
              <a:buChar char="•"/>
            </a:pPr>
            <a:r>
              <a:rPr lang="en-US" sz="2550" dirty="0">
                <a:solidFill>
                  <a:schemeClr val="bg1"/>
                </a:solidFill>
                <a:latin typeface="Times New Roman" panose="02020603050405020304" pitchFamily="18" charset="0"/>
                <a:cs typeface="Times New Roman" panose="02020603050405020304" pitchFamily="18" charset="0"/>
              </a:rPr>
              <a:t>The Council of Frankfurt (794) declares the Seventh Council null and void, because it overthrew the Council of </a:t>
            </a:r>
            <a:r>
              <a:rPr lang="en-US" sz="2550" dirty="0" err="1">
                <a:solidFill>
                  <a:schemeClr val="bg1"/>
                </a:solidFill>
                <a:latin typeface="Times New Roman" panose="02020603050405020304" pitchFamily="18" charset="0"/>
                <a:cs typeface="Times New Roman" panose="02020603050405020304" pitchFamily="18" charset="0"/>
              </a:rPr>
              <a:t>Hieria</a:t>
            </a:r>
            <a:r>
              <a:rPr lang="en-US" sz="2550" dirty="0">
                <a:solidFill>
                  <a:schemeClr val="bg1"/>
                </a:solidFill>
                <a:latin typeface="Times New Roman" panose="02020603050405020304" pitchFamily="18" charset="0"/>
                <a:cs typeface="Times New Roman" panose="02020603050405020304" pitchFamily="18" charset="0"/>
              </a:rPr>
              <a:t> (754). Condemned iconodules </a:t>
            </a:r>
            <a:r>
              <a:rPr lang="en-US" sz="2550" i="1" dirty="0">
                <a:solidFill>
                  <a:schemeClr val="bg1"/>
                </a:solidFill>
                <a:latin typeface="Times New Roman" panose="02020603050405020304" pitchFamily="18" charset="0"/>
                <a:cs typeface="Times New Roman" panose="02020603050405020304" pitchFamily="18" charset="0"/>
              </a:rPr>
              <a:t>and</a:t>
            </a:r>
            <a:r>
              <a:rPr lang="en-US" sz="2550" dirty="0">
                <a:solidFill>
                  <a:schemeClr val="bg1"/>
                </a:solidFill>
                <a:latin typeface="Times New Roman" panose="02020603050405020304" pitchFamily="18" charset="0"/>
                <a:cs typeface="Times New Roman" panose="02020603050405020304" pitchFamily="18" charset="0"/>
              </a:rPr>
              <a:t> iconoclasts: images can still be useful educational devices. Iconoclasm dominates the East 814-843, before the final “Triumph of Orthodoxy.”</a:t>
            </a:r>
          </a:p>
          <a:p>
            <a:pPr marL="342900" indent="-342900" algn="l">
              <a:lnSpc>
                <a:spcPct val="100000"/>
              </a:lnSpc>
              <a:buFont typeface="Arial" panose="020B0604020202020204" pitchFamily="34" charset="0"/>
              <a:buChar char="•"/>
            </a:pPr>
            <a:r>
              <a:rPr lang="en-US" sz="2550" dirty="0">
                <a:solidFill>
                  <a:schemeClr val="bg1"/>
                </a:solidFill>
                <a:latin typeface="Times New Roman" panose="02020603050405020304" pitchFamily="18" charset="0"/>
                <a:cs typeface="Times New Roman" panose="02020603050405020304" pitchFamily="18" charset="0"/>
              </a:rPr>
              <a:t>Irony: creeds aren’t meant to be added to, but that’s exactly what happened in 381.</a:t>
            </a:r>
          </a:p>
        </p:txBody>
      </p:sp>
      <p:pic>
        <p:nvPicPr>
          <p:cNvPr id="5122" name="Picture 2" descr="Icon - Wikipedia">
            <a:extLst>
              <a:ext uri="{FF2B5EF4-FFF2-40B4-BE49-F238E27FC236}">
                <a16:creationId xmlns:a16="http://schemas.microsoft.com/office/drawing/2014/main" id="{67C34FA2-CAAB-13A9-706D-FD617099FA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63" r="4624"/>
          <a:stretch>
            <a:fillRect/>
          </a:stretch>
        </p:blipFill>
        <p:spPr bwMode="auto">
          <a:xfrm>
            <a:off x="9312925" y="478002"/>
            <a:ext cx="2161191" cy="220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797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963549-6DD2-D2CD-D9FD-BCD9F3AA7304}"/>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D1DF8D6-4D29-37CE-6667-F4A591604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4DEB75BC-6BBA-DF7F-D4BF-D39927704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C5376E3E-DD1A-932F-BDD9-9A8512FB71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FB639437-2634-9AE1-C4CC-CD395B835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F1666C3A-6426-E81A-C488-58990F3ABF2E}"/>
              </a:ext>
            </a:extLst>
          </p:cNvPr>
          <p:cNvPicPr>
            <a:picLocks noChangeAspect="1"/>
          </p:cNvPicPr>
          <p:nvPr/>
        </p:nvPicPr>
        <p:blipFill>
          <a:blip r:embed="rId2"/>
          <a:srcRect l="24118" t="12422" r="28824" b="1212"/>
          <a:stretch>
            <a:fillRect/>
          </a:stretch>
        </p:blipFill>
        <p:spPr>
          <a:xfrm>
            <a:off x="1042639" y="256478"/>
            <a:ext cx="5318760" cy="6345044"/>
          </a:xfrm>
          <a:prstGeom prst="rect">
            <a:avLst/>
          </a:prstGeom>
        </p:spPr>
      </p:pic>
      <p:sp>
        <p:nvSpPr>
          <p:cNvPr id="3" name="TextBox 2">
            <a:extLst>
              <a:ext uri="{FF2B5EF4-FFF2-40B4-BE49-F238E27FC236}">
                <a16:creationId xmlns:a16="http://schemas.microsoft.com/office/drawing/2014/main" id="{5C9494CD-02FD-2AFF-D3CD-3E506081B25E}"/>
              </a:ext>
            </a:extLst>
          </p:cNvPr>
          <p:cNvSpPr txBox="1"/>
          <p:nvPr/>
        </p:nvSpPr>
        <p:spPr>
          <a:xfrm>
            <a:off x="7347203" y="2597789"/>
            <a:ext cx="4131733" cy="23544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00"/>
                </a:solidFill>
                <a:effectLst/>
                <a:uLnTx/>
                <a:uFillTx/>
                <a:latin typeface="Aptos" panose="02110004020202020204"/>
                <a:ea typeface="+mn-ea"/>
                <a:cs typeface="+mn-cs"/>
              </a:rPr>
              <a:t>     Our speakers: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00"/>
              </a:solidFill>
              <a:effectLst/>
              <a:uLnTx/>
              <a:uFillTx/>
              <a:latin typeface="Aptos" panose="0211000402020202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FFFF00"/>
                </a:solidFill>
                <a:effectLst/>
                <a:uLnTx/>
                <a:uFillTx/>
                <a:latin typeface="Aptos" panose="02110004020202020204"/>
                <a:ea typeface="+mn-ea"/>
                <a:cs typeface="+mn-cs"/>
              </a:rPr>
              <a:t>Biblical scholars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FFFF00"/>
                </a:solidFill>
                <a:effectLst/>
                <a:uLnTx/>
                <a:uFillTx/>
                <a:latin typeface="Aptos" panose="02110004020202020204"/>
                <a:ea typeface="+mn-ea"/>
                <a:cs typeface="+mn-cs"/>
              </a:rPr>
              <a:t>Church historians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srgbClr val="FFFF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5001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6928A82-88B0-E419-1CD9-CB39FA09D3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35398-F760-47DB-0FD2-531B9E04A227}"/>
              </a:ext>
            </a:extLst>
          </p:cNvPr>
          <p:cNvSpPr>
            <a:spLocks noGrp="1"/>
          </p:cNvSpPr>
          <p:nvPr>
            <p:ph type="ctrTitle"/>
          </p:nvPr>
        </p:nvSpPr>
        <p:spPr>
          <a:xfrm>
            <a:off x="826265" y="188645"/>
            <a:ext cx="8486660" cy="780840"/>
          </a:xfrm>
        </p:spPr>
        <p:txBody>
          <a:bodyPr>
            <a:normAutofit/>
          </a:bodyPr>
          <a:lstStyle/>
          <a:p>
            <a:pPr algn="l"/>
            <a:r>
              <a:rPr lang="en-US" sz="4000" dirty="0">
                <a:solidFill>
                  <a:srgbClr val="FFFF00"/>
                </a:solidFill>
              </a:rPr>
              <a:t>7. </a:t>
            </a:r>
            <a:r>
              <a:rPr lang="en-US" sz="4000" cap="small" dirty="0">
                <a:solidFill>
                  <a:srgbClr val="FFFF00"/>
                </a:solidFill>
              </a:rPr>
              <a:t>The Embrace of Coercion</a:t>
            </a:r>
          </a:p>
        </p:txBody>
      </p:sp>
      <p:sp>
        <p:nvSpPr>
          <p:cNvPr id="3" name="Subtitle 2">
            <a:extLst>
              <a:ext uri="{FF2B5EF4-FFF2-40B4-BE49-F238E27FC236}">
                <a16:creationId xmlns:a16="http://schemas.microsoft.com/office/drawing/2014/main" id="{4B8FC87A-C946-645E-0CDF-C4D37A63DD11}"/>
              </a:ext>
            </a:extLst>
          </p:cNvPr>
          <p:cNvSpPr>
            <a:spLocks noGrp="1"/>
          </p:cNvSpPr>
          <p:nvPr>
            <p:ph type="subTitle" idx="1"/>
          </p:nvPr>
        </p:nvSpPr>
        <p:spPr>
          <a:xfrm>
            <a:off x="100209" y="1271051"/>
            <a:ext cx="11368350" cy="1313761"/>
          </a:xfrm>
        </p:spPr>
        <p:txBody>
          <a:bodyPr>
            <a:noAutofit/>
          </a:bodyPr>
          <a:lstStyle/>
          <a:p>
            <a:pPr marL="800100" lvl="1" indent="-342900" algn="l">
              <a:lnSpc>
                <a:spcPct val="100000"/>
              </a:lnSpc>
              <a:buFont typeface="Arial" panose="020B0604020202020204" pitchFamily="34" charset="0"/>
              <a:buChar char="•"/>
            </a:pPr>
            <a:endParaRPr lang="en-US" sz="2900" dirty="0">
              <a:solidFill>
                <a:schemeClr val="bg1"/>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C86DDA89-C1ED-8742-CAC4-C2CB42B18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689" y="1894901"/>
            <a:ext cx="5708506" cy="4047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586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D8B80AC-0E84-FCD4-BD8B-7005F3AF1E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18C54D-F334-59D1-9223-A46AED78E650}"/>
              </a:ext>
            </a:extLst>
          </p:cNvPr>
          <p:cNvSpPr>
            <a:spLocks noGrp="1"/>
          </p:cNvSpPr>
          <p:nvPr>
            <p:ph type="ctrTitle"/>
          </p:nvPr>
        </p:nvSpPr>
        <p:spPr>
          <a:xfrm>
            <a:off x="826265" y="188645"/>
            <a:ext cx="8486660" cy="780840"/>
          </a:xfrm>
        </p:spPr>
        <p:txBody>
          <a:bodyPr>
            <a:normAutofit/>
          </a:bodyPr>
          <a:lstStyle/>
          <a:p>
            <a:pPr algn="l"/>
            <a:r>
              <a:rPr lang="en-US" sz="4000" dirty="0">
                <a:solidFill>
                  <a:srgbClr val="FFFF00"/>
                </a:solidFill>
              </a:rPr>
              <a:t>7. </a:t>
            </a:r>
            <a:r>
              <a:rPr lang="en-US" sz="4000" cap="small" dirty="0">
                <a:solidFill>
                  <a:srgbClr val="FFFF00"/>
                </a:solidFill>
              </a:rPr>
              <a:t>The Embrace of Coercion</a:t>
            </a:r>
          </a:p>
        </p:txBody>
      </p:sp>
      <p:sp>
        <p:nvSpPr>
          <p:cNvPr id="3" name="Subtitle 2">
            <a:extLst>
              <a:ext uri="{FF2B5EF4-FFF2-40B4-BE49-F238E27FC236}">
                <a16:creationId xmlns:a16="http://schemas.microsoft.com/office/drawing/2014/main" id="{543F7986-91DF-F203-5425-92710563EFEA}"/>
              </a:ext>
            </a:extLst>
          </p:cNvPr>
          <p:cNvSpPr>
            <a:spLocks noGrp="1"/>
          </p:cNvSpPr>
          <p:nvPr>
            <p:ph type="subTitle" idx="1"/>
          </p:nvPr>
        </p:nvSpPr>
        <p:spPr>
          <a:xfrm>
            <a:off x="100209" y="1271051"/>
            <a:ext cx="11368350" cy="1313761"/>
          </a:xfrm>
        </p:spPr>
        <p:txBody>
          <a:bodyPr>
            <a:noAutofit/>
          </a:bodyPr>
          <a:lstStyle/>
          <a:p>
            <a:pPr marL="800100" lvl="1" indent="-342900" algn="l">
              <a:lnSpc>
                <a:spcPct val="100000"/>
              </a:lnSpc>
              <a:buFont typeface="Arial" panose="020B0604020202020204" pitchFamily="34" charset="0"/>
              <a:buChar char="•"/>
            </a:pPr>
            <a:r>
              <a:rPr lang="en-US" sz="2900" dirty="0">
                <a:solidFill>
                  <a:schemeClr val="bg1"/>
                </a:solidFill>
                <a:latin typeface="Times New Roman" panose="02020603050405020304" pitchFamily="18" charset="0"/>
                <a:cs typeface="Times New Roman" panose="02020603050405020304" pitchFamily="18" charset="0"/>
              </a:rPr>
              <a:t>The emperor decreed that those who refused to endorse the creed be exiled. Arius, </a:t>
            </a:r>
            <a:r>
              <a:rPr lang="en-US" sz="2900" dirty="0" err="1">
                <a:solidFill>
                  <a:schemeClr val="bg1"/>
                </a:solidFill>
                <a:latin typeface="Times New Roman" panose="02020603050405020304" pitchFamily="18" charset="0"/>
                <a:cs typeface="Times New Roman" panose="02020603050405020304" pitchFamily="18" charset="0"/>
              </a:rPr>
              <a:t>Theonas</a:t>
            </a:r>
            <a:r>
              <a:rPr lang="en-US" sz="2900" dirty="0">
                <a:solidFill>
                  <a:schemeClr val="bg1"/>
                </a:solidFill>
                <a:latin typeface="Times New Roman" panose="02020603050405020304" pitchFamily="18" charset="0"/>
                <a:cs typeface="Times New Roman" panose="02020603050405020304" pitchFamily="18" charset="0"/>
              </a:rPr>
              <a:t>, and Secundus were exiled to Illyria, in addition to being excommunicated. </a:t>
            </a:r>
          </a:p>
          <a:p>
            <a:pPr marL="800100" lvl="1" indent="-342900" algn="l">
              <a:lnSpc>
                <a:spcPct val="100000"/>
              </a:lnSpc>
              <a:buFont typeface="Arial" panose="020B0604020202020204" pitchFamily="34" charset="0"/>
              <a:buChar char="•"/>
            </a:pPr>
            <a:r>
              <a:rPr lang="en-US" sz="2900" dirty="0">
                <a:solidFill>
                  <a:schemeClr val="bg1"/>
                </a:solidFill>
                <a:latin typeface="Times New Roman" panose="02020603050405020304" pitchFamily="18" charset="0"/>
                <a:cs typeface="Times New Roman" panose="02020603050405020304" pitchFamily="18" charset="0"/>
              </a:rPr>
              <a:t>Death for even possessing the writings of Arius. Constantine ruled, and as far as I know none of the Christian leaders present objected. Hyperbolic language, like war rapportage in the OT? Or like the capital punishment legislation of the OT, seldom if ever carried out?</a:t>
            </a:r>
          </a:p>
          <a:p>
            <a:pPr marL="800100" lvl="1" indent="-342900" algn="l">
              <a:lnSpc>
                <a:spcPct val="100000"/>
              </a:lnSpc>
              <a:buFont typeface="Arial" panose="020B0604020202020204" pitchFamily="34" charset="0"/>
              <a:buChar char="•"/>
            </a:pPr>
            <a:r>
              <a:rPr lang="en-US" sz="2900" dirty="0">
                <a:solidFill>
                  <a:schemeClr val="bg1"/>
                </a:solidFill>
                <a:latin typeface="Times New Roman" panose="02020603050405020304" pitchFamily="18" charset="0"/>
                <a:cs typeface="Times New Roman" panose="02020603050405020304" pitchFamily="18" charset="0"/>
              </a:rPr>
              <a:t>Constantine exiled few bishops, and only after they were condemned by councils; his son Constantius I did so much more freely and without conciliar approval, starting a new trend.</a:t>
            </a:r>
          </a:p>
        </p:txBody>
      </p:sp>
    </p:spTree>
    <p:extLst>
      <p:ext uri="{BB962C8B-B14F-4D97-AF65-F5344CB8AC3E}">
        <p14:creationId xmlns:p14="http://schemas.microsoft.com/office/powerpoint/2010/main" val="3873767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D99C9C6-D80C-5872-7B7A-BE0DC93A42D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44F1D74-67DB-DF3A-6044-1B6443388E28}"/>
              </a:ext>
            </a:extLst>
          </p:cNvPr>
          <p:cNvSpPr txBox="1"/>
          <p:nvPr/>
        </p:nvSpPr>
        <p:spPr>
          <a:xfrm>
            <a:off x="200416" y="224490"/>
            <a:ext cx="11991583" cy="34009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Multiple precedents were set:</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srgbClr val="FFFF00"/>
                </a:solidFill>
                <a:effectLst/>
                <a:uLnTx/>
                <a:uFillTx/>
                <a:latin typeface="Times New Roman" panose="02020603050405020304" pitchFamily="18" charset="0"/>
                <a:ea typeface="Aptos" panose="020B0004020202020204" pitchFamily="34" charset="0"/>
                <a:cs typeface="Times New Roman" panose="02020603050405020304" pitchFamily="18" charset="0"/>
              </a:rPr>
              <a:t>State power</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srgbClr val="FFFF00"/>
                </a:solidFill>
                <a:effectLst/>
                <a:uLnTx/>
                <a:uFillTx/>
                <a:latin typeface="Times New Roman" panose="02020603050405020304" pitchFamily="18" charset="0"/>
                <a:ea typeface="Aptos" panose="020B0004020202020204" pitchFamily="34" charset="0"/>
                <a:cs typeface="Times New Roman" panose="02020603050405020304" pitchFamily="18" charset="0"/>
              </a:rPr>
              <a:t>Bullying</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srgbClr val="FFFF00"/>
                </a:solidFill>
                <a:effectLst/>
                <a:uLnTx/>
                <a:uFillTx/>
                <a:latin typeface="Times New Roman" panose="02020603050405020304" pitchFamily="18" charset="0"/>
                <a:ea typeface="Aptos" panose="020B0004020202020204" pitchFamily="34" charset="0"/>
                <a:cs typeface="Times New Roman" panose="02020603050405020304" pitchFamily="18" charset="0"/>
              </a:rPr>
              <a:t>Book burning</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srgbClr val="FFFF00"/>
                </a:solidFill>
                <a:effectLst/>
                <a:uLnTx/>
                <a:uFillTx/>
                <a:latin typeface="Times New Roman" panose="02020603050405020304" pitchFamily="18" charset="0"/>
                <a:ea typeface="Aptos" panose="020B0004020202020204" pitchFamily="34" charset="0"/>
                <a:cs typeface="Times New Roman" panose="02020603050405020304" pitchFamily="18" charset="0"/>
              </a:rPr>
              <a:t>Torture &amp; execution</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srgbClr val="FFFF00"/>
                </a:solidFill>
                <a:effectLst/>
                <a:uLnTx/>
                <a:uFillTx/>
                <a:latin typeface="Times New Roman" panose="02020603050405020304" pitchFamily="18" charset="0"/>
                <a:ea typeface="Aptos" panose="020B0004020202020204" pitchFamily="34" charset="0"/>
                <a:cs typeface="Times New Roman" panose="02020603050405020304" pitchFamily="18" charset="0"/>
              </a:rPr>
              <a:t>Exile</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endParaRPr>
          </a:p>
        </p:txBody>
      </p:sp>
      <p:pic>
        <p:nvPicPr>
          <p:cNvPr id="6148" name="Picture 4" descr="Punish the Non-Believers: 6 Cruel Torture Methods of the Spanish  Inquisition - History Collection">
            <a:extLst>
              <a:ext uri="{FF2B5EF4-FFF2-40B4-BE49-F238E27FC236}">
                <a16:creationId xmlns:a16="http://schemas.microsoft.com/office/drawing/2014/main" id="{8C730C30-9C58-D508-1DC8-BE061D2A5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625" y="165330"/>
            <a:ext cx="4275550" cy="3263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086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2B05ADB-39E1-54E8-5263-3C125FBC620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D3B11EE-322D-14C1-C0C5-53F8FA27075D}"/>
              </a:ext>
            </a:extLst>
          </p:cNvPr>
          <p:cNvSpPr txBox="1"/>
          <p:nvPr/>
        </p:nvSpPr>
        <p:spPr>
          <a:xfrm>
            <a:off x="200416" y="224490"/>
            <a:ext cx="11991583" cy="5144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Multiple precedents were set:</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State power</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Bullying</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Book burning</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Torture &amp; execution</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Exile</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srgbClr val="FFFF00"/>
                </a:solidFill>
                <a:effectLst/>
                <a:uLnTx/>
                <a:uFillTx/>
                <a:latin typeface="Times New Roman" panose="02020603050405020304" pitchFamily="18" charset="0"/>
                <a:ea typeface="Aptos" panose="020B0004020202020204" pitchFamily="34" charset="0"/>
                <a:cs typeface="Times New Roman" panose="02020603050405020304" pitchFamily="18" charset="0"/>
              </a:rPr>
              <a:t>Overlooking the immorality of leaders</a:t>
            </a:r>
          </a:p>
          <a:p>
            <a:pPr marL="914400" marR="0" lvl="1"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Emperors who murdered others were permitted in the church. Constantine killed his son </a:t>
            </a:r>
            <a:r>
              <a:rPr kumimoji="0" lang="en-US" sz="2500" b="1" i="0" u="none" strike="noStrike" kern="100" cap="none" spc="0" normalizeH="0" baseline="0" noProof="0" dirty="0">
                <a:ln>
                  <a:noFill/>
                </a:ln>
                <a:solidFill>
                  <a:srgbClr val="FFFF00"/>
                </a:solidFill>
                <a:effectLst/>
                <a:uLnTx/>
                <a:uFillTx/>
                <a:latin typeface="Times New Roman" panose="02020603050405020304" pitchFamily="18" charset="0"/>
                <a:ea typeface="Aptos" panose="020B0004020202020204" pitchFamily="34" charset="0"/>
                <a:cs typeface="Times New Roman" panose="02020603050405020304" pitchFamily="18" charset="0"/>
              </a:rPr>
              <a:t>Crispus</a:t>
            </a: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 in 326, long after he had sided with Christianity. That year he also killed second wife, </a:t>
            </a:r>
            <a:r>
              <a:rPr kumimoji="0" lang="en-US" sz="2500" b="1" i="0" u="none" strike="noStrike" kern="100" cap="none" spc="0" normalizeH="0" baseline="0" noProof="0" dirty="0">
                <a:ln>
                  <a:noFill/>
                </a:ln>
                <a:solidFill>
                  <a:srgbClr val="FFFF00"/>
                </a:solidFill>
                <a:effectLst/>
                <a:uLnTx/>
                <a:uFillTx/>
                <a:latin typeface="Times New Roman" panose="02020603050405020304" pitchFamily="18" charset="0"/>
                <a:ea typeface="Aptos" panose="020B0004020202020204" pitchFamily="34" charset="0"/>
                <a:cs typeface="Times New Roman" panose="02020603050405020304" pitchFamily="18" charset="0"/>
              </a:rPr>
              <a:t>Fausta</a:t>
            </a: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 (No recrimination?) And yet he was </a:t>
            </a:r>
            <a:r>
              <a:rPr kumimoji="0" lang="en-US" sz="2500" b="0" i="0" u="none" strike="noStrike" kern="100" cap="none" spc="0" normalizeH="0" baseline="0" noProof="0" dirty="0" err="1">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canonised</a:t>
            </a: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 by the 7th C!</a:t>
            </a:r>
          </a:p>
          <a:p>
            <a:pPr marL="914400" marR="0" lvl="1"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Bishops denounced rulers if heretical; if immoral, less likely. </a:t>
            </a:r>
          </a:p>
        </p:txBody>
      </p:sp>
      <p:pic>
        <p:nvPicPr>
          <p:cNvPr id="6" name="Picture 5" descr="richard1">
            <a:extLst>
              <a:ext uri="{FF2B5EF4-FFF2-40B4-BE49-F238E27FC236}">
                <a16:creationId xmlns:a16="http://schemas.microsoft.com/office/drawing/2014/main" id="{FE2A81A4-8C32-1CC1-5A8F-E07F8155B9FA}"/>
              </a:ext>
            </a:extLst>
          </p:cNvPr>
          <p:cNvPicPr>
            <a:picLocks noChangeAspect="1" noChangeArrowheads="1"/>
          </p:cNvPicPr>
          <p:nvPr/>
        </p:nvPicPr>
        <p:blipFill>
          <a:blip r:embed="rId2" cstate="print"/>
          <a:srcRect l="2963" t="3200" r="2963" b="3200"/>
          <a:stretch>
            <a:fillRect/>
          </a:stretch>
        </p:blipFill>
        <p:spPr bwMode="auto">
          <a:xfrm>
            <a:off x="7040888" y="404604"/>
            <a:ext cx="3189633" cy="2938241"/>
          </a:xfrm>
          <a:prstGeom prst="rect">
            <a:avLst/>
          </a:prstGeom>
          <a:noFill/>
          <a:ln w="9525">
            <a:noFill/>
            <a:miter lim="800000"/>
            <a:headEnd/>
            <a:tailEnd/>
          </a:ln>
        </p:spPr>
      </p:pic>
    </p:spTree>
    <p:extLst>
      <p:ext uri="{BB962C8B-B14F-4D97-AF65-F5344CB8AC3E}">
        <p14:creationId xmlns:p14="http://schemas.microsoft.com/office/powerpoint/2010/main" val="3682504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8FB37C0-CEFF-EDB1-12A4-18F25A0FE85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F55317A-AEAC-94BE-0A2B-19608881D603}"/>
              </a:ext>
            </a:extLst>
          </p:cNvPr>
          <p:cNvSpPr txBox="1"/>
          <p:nvPr/>
        </p:nvSpPr>
        <p:spPr>
          <a:xfrm>
            <a:off x="200416" y="224490"/>
            <a:ext cx="11991583"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Multiple precedents were set:</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State power</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Bullying</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Book burning</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Torture &amp; execution</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Exile</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Overlooking the immorality of leaders. </a:t>
            </a:r>
          </a:p>
          <a:p>
            <a:pPr marL="914400" marR="0" lvl="1"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Emperors who murdered others were permitted in the church. Constantine killed his son Crispus in 326, long after he had sided with Christianity. That year he also killed second wife, Fausta. (No recrimination?) And yet he was </a:t>
            </a:r>
            <a:r>
              <a:rPr kumimoji="0" lang="en-US" sz="2500" b="0" i="0" u="none" strike="noStrike" kern="100" cap="none" spc="0" normalizeH="0" baseline="0" noProof="0" dirty="0" err="1">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canonised</a:t>
            </a: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 by the 7th C!</a:t>
            </a:r>
          </a:p>
          <a:p>
            <a:pPr marL="914400" marR="0" lvl="1"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Bishops denounced rulers if heretical; if immoral, less likely. </a:t>
            </a:r>
            <a:endParaRPr kumimoji="0" lang="en-US" sz="2500" b="0" i="0" u="none" strike="noStrike" kern="100" cap="none" spc="0" normalizeH="0" baseline="0" noProof="0" dirty="0">
              <a:ln>
                <a:noFill/>
              </a:ln>
              <a:solidFill>
                <a:srgbClr val="FFFF00"/>
              </a:solidFill>
              <a:effectLst/>
              <a:uLnTx/>
              <a:uFillTx/>
              <a:latin typeface="Times New Roman" panose="02020603050405020304" pitchFamily="18"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500" b="0" i="0" u="none" strike="noStrike" kern="100" cap="none" spc="0" normalizeH="0" baseline="0" noProof="0" dirty="0">
                <a:ln>
                  <a:noFill/>
                </a:ln>
                <a:solidFill>
                  <a:srgbClr val="FFFF00"/>
                </a:solidFill>
                <a:effectLst/>
                <a:uLnTx/>
                <a:uFillTx/>
                <a:latin typeface="Times New Roman" panose="02020603050405020304" pitchFamily="18" charset="0"/>
                <a:ea typeface="Aptos" panose="020B0004020202020204" pitchFamily="34" charset="0"/>
                <a:cs typeface="Times New Roman" panose="02020603050405020304" pitchFamily="18" charset="0"/>
              </a:rPr>
              <a:t>In the E, the whole church had become subservient to the state. The W wasn’t far behind.</a:t>
            </a:r>
          </a:p>
        </p:txBody>
      </p:sp>
      <p:graphicFrame>
        <p:nvGraphicFramePr>
          <p:cNvPr id="2" name="Object 4">
            <a:extLst>
              <a:ext uri="{FF2B5EF4-FFF2-40B4-BE49-F238E27FC236}">
                <a16:creationId xmlns:a16="http://schemas.microsoft.com/office/drawing/2014/main" id="{7FF4E2E0-BF33-7EE8-B900-1292178F6E94}"/>
              </a:ext>
            </a:extLst>
          </p:cNvPr>
          <p:cNvGraphicFramePr>
            <a:graphicFrameLocks noChangeAspect="1"/>
          </p:cNvGraphicFramePr>
          <p:nvPr/>
        </p:nvGraphicFramePr>
        <p:xfrm>
          <a:off x="6917167" y="570155"/>
          <a:ext cx="3942677" cy="2628451"/>
        </p:xfrm>
        <a:graphic>
          <a:graphicData uri="http://schemas.openxmlformats.org/presentationml/2006/ole">
            <mc:AlternateContent xmlns:mc="http://schemas.openxmlformats.org/markup-compatibility/2006">
              <mc:Choice xmlns:v="urn:schemas-microsoft-com:vml" Requires="v">
                <p:oleObj name="PhotoImpact" r:id="rId2" imgW="5485946" imgH="3657298" progId="">
                  <p:embed/>
                </p:oleObj>
              </mc:Choice>
              <mc:Fallback>
                <p:oleObj name="PhotoImpact" r:id="rId2" imgW="5485946" imgH="3657298" progId="">
                  <p:embed/>
                  <p:pic>
                    <p:nvPicPr>
                      <p:cNvPr id="2" name="Object 4">
                        <a:extLst>
                          <a:ext uri="{FF2B5EF4-FFF2-40B4-BE49-F238E27FC236}">
                            <a16:creationId xmlns:a16="http://schemas.microsoft.com/office/drawing/2014/main" id="{7FF4E2E0-BF33-7EE8-B900-1292178F6E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167" y="570155"/>
                        <a:ext cx="3942677" cy="26284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103593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FDE8C1E-9ACB-6C31-2085-3A2B6AE6FD0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C6947A6-C3DD-658B-A462-D217052061F1}"/>
              </a:ext>
            </a:extLst>
          </p:cNvPr>
          <p:cNvSpPr txBox="1"/>
          <p:nvPr/>
        </p:nvSpPr>
        <p:spPr>
          <a:xfrm>
            <a:off x="200416" y="224490"/>
            <a:ext cx="11991583" cy="61196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Multiple precedents were set:</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State power</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Bullying</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Book burning</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Torture &amp; execution</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Exile</a:t>
            </a:r>
          </a:p>
          <a:p>
            <a:pPr marL="457200" marR="0" lvl="0"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Overlooking the immorality of leaders. </a:t>
            </a:r>
          </a:p>
          <a:p>
            <a:pPr marL="914400" marR="0" lvl="1"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Emperors who murdered others were permitted in the church. Constantine killed his son Crispus in 326, long after he had sided with Christianity. That year he also killed second wife, Fausta. (No recrimination?) And yet he was </a:t>
            </a:r>
            <a:r>
              <a:rPr kumimoji="0" lang="en-US" sz="2500" b="0" i="0" u="none" strike="noStrike" kern="100" cap="none" spc="0" normalizeH="0" baseline="0" noProof="0" dirty="0" err="1">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canonised</a:t>
            </a: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 by the 7th C!</a:t>
            </a:r>
          </a:p>
          <a:p>
            <a:pPr marL="914400" marR="0" lvl="1" indent="-4572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Bishops denounced rulers if heretical; if immoral, less likely.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500" b="0" i="0" u="none" strike="noStrike" kern="100" cap="none" spc="0" normalizeH="0" baseline="0" noProof="0" dirty="0">
                <a:ln>
                  <a:noFill/>
                </a:ln>
                <a:solidFill>
                  <a:prstClr val="white"/>
                </a:solidFill>
                <a:effectLst/>
                <a:uLnTx/>
                <a:uFillTx/>
                <a:latin typeface="Times New Roman" panose="02020603050405020304" pitchFamily="18" charset="0"/>
                <a:ea typeface="Aptos" panose="020B0004020202020204" pitchFamily="34" charset="0"/>
                <a:cs typeface="Times New Roman" panose="02020603050405020304" pitchFamily="18" charset="0"/>
              </a:rPr>
              <a:t>In the E, the whole church had become subservient to the state. The W wasn’t far behind.</a:t>
            </a:r>
            <a:endParaRPr kumimoji="0" lang="en-US" sz="2500" b="0" i="0" u="none" strike="noStrike" kern="100" cap="none" spc="0" normalizeH="0" baseline="0" noProof="0" dirty="0">
              <a:ln>
                <a:noFill/>
              </a:ln>
              <a:solidFill>
                <a:srgbClr val="FFFF00"/>
              </a:solidFill>
              <a:effectLst/>
              <a:uLnTx/>
              <a:uFillTx/>
              <a:latin typeface="Times New Roman" panose="02020603050405020304" pitchFamily="18"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500" b="0" i="0" u="none" strike="noStrike" kern="100" cap="none" spc="0" normalizeH="0" baseline="0" noProof="0" dirty="0">
                <a:ln>
                  <a:noFill/>
                </a:ln>
                <a:solidFill>
                  <a:srgbClr val="FFFF00"/>
                </a:solidFill>
                <a:effectLst/>
                <a:uLnTx/>
                <a:uFillTx/>
                <a:latin typeface="Times New Roman" panose="02020603050405020304" pitchFamily="18" charset="0"/>
                <a:ea typeface="Aptos" panose="020B0004020202020204" pitchFamily="34" charset="0"/>
                <a:cs typeface="Times New Roman" panose="02020603050405020304" pitchFamily="18" charset="0"/>
              </a:rPr>
              <a:t>Evangelical shift towards violence (esp. since the 1970s). Du Mez, </a:t>
            </a:r>
            <a:r>
              <a:rPr kumimoji="0" lang="en-US" sz="2500" b="0" i="1" u="none" strike="noStrike" kern="100" cap="none" spc="0" normalizeH="0" baseline="0" noProof="0" dirty="0">
                <a:ln>
                  <a:noFill/>
                </a:ln>
                <a:solidFill>
                  <a:srgbClr val="FFFF00"/>
                </a:solidFill>
                <a:effectLst/>
                <a:uLnTx/>
                <a:uFillTx/>
                <a:latin typeface="Times New Roman" panose="02020603050405020304" pitchFamily="18" charset="0"/>
                <a:ea typeface="Aptos" panose="020B0004020202020204" pitchFamily="34" charset="0"/>
                <a:cs typeface="Times New Roman" panose="02020603050405020304" pitchFamily="18" charset="0"/>
              </a:rPr>
              <a:t>Jesus and John Wayne.</a:t>
            </a:r>
          </a:p>
        </p:txBody>
      </p:sp>
      <p:pic>
        <p:nvPicPr>
          <p:cNvPr id="5122" name="Picture 2" descr="No, Jesus would NOT be cool with bombing other countries — Craig Greenfield">
            <a:extLst>
              <a:ext uri="{FF2B5EF4-FFF2-40B4-BE49-F238E27FC236}">
                <a16:creationId xmlns:a16="http://schemas.microsoft.com/office/drawing/2014/main" id="{11EE2853-8811-EB13-7509-AAB98CC02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9543" y="513886"/>
            <a:ext cx="3343026" cy="254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122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690FF6-25FA-4EB5-F42C-A2DD0DECFAF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3423DF1-89A9-CE44-2FD7-3FFF6046C50F}"/>
              </a:ext>
            </a:extLst>
          </p:cNvPr>
          <p:cNvSpPr>
            <a:spLocks noGrp="1"/>
          </p:cNvSpPr>
          <p:nvPr>
            <p:ph type="subTitle" idx="1"/>
          </p:nvPr>
        </p:nvSpPr>
        <p:spPr>
          <a:xfrm>
            <a:off x="122830" y="272568"/>
            <a:ext cx="11551428" cy="1313761"/>
          </a:xfrm>
        </p:spPr>
        <p:txBody>
          <a:bodyPr>
            <a:noAutofit/>
          </a:bodyPr>
          <a:lstStyle/>
          <a:p>
            <a:pPr lvl="1" algn="l">
              <a:lnSpc>
                <a:spcPct val="100000"/>
              </a:lnSpc>
            </a:pPr>
            <a:r>
              <a:rPr lang="en-US" sz="2800" b="1" dirty="0">
                <a:solidFill>
                  <a:srgbClr val="FFFF00"/>
                </a:solidFill>
                <a:latin typeface="Times New Roman" panose="02020603050405020304" pitchFamily="18" charset="0"/>
                <a:cs typeface="Times New Roman" panose="02020603050405020304" pitchFamily="18" charset="0"/>
              </a:rPr>
              <a:t>Religious freedom</a:t>
            </a:r>
            <a:endParaRPr lang="en-US" sz="2700" dirty="0">
              <a:solidFill>
                <a:schemeClr val="bg1"/>
              </a:solidFill>
              <a:latin typeface="Times New Roman" panose="02020603050405020304" pitchFamily="18" charset="0"/>
              <a:cs typeface="Times New Roman" panose="02020603050405020304" pitchFamily="18" charset="0"/>
            </a:endParaRPr>
          </a:p>
        </p:txBody>
      </p:sp>
      <p:pic>
        <p:nvPicPr>
          <p:cNvPr id="2052" name="Picture 4" descr="Page 2 | Decision Stock Photos, Images and Backgrounds for Free Download">
            <a:extLst>
              <a:ext uri="{FF2B5EF4-FFF2-40B4-BE49-F238E27FC236}">
                <a16:creationId xmlns:a16="http://schemas.microsoft.com/office/drawing/2014/main" id="{A2A7E79F-BA26-049E-5A34-5C2572A551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37" y="1586329"/>
            <a:ext cx="2511763" cy="377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715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CFADDCA-1093-09F9-3208-9B0B647D5FD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E7A2AD57-A9EC-B772-5DCF-9BE50EC0A843}"/>
              </a:ext>
            </a:extLst>
          </p:cNvPr>
          <p:cNvSpPr>
            <a:spLocks noGrp="1"/>
          </p:cNvSpPr>
          <p:nvPr>
            <p:ph type="subTitle" idx="1"/>
          </p:nvPr>
        </p:nvSpPr>
        <p:spPr>
          <a:xfrm>
            <a:off x="122830" y="272568"/>
            <a:ext cx="11551428" cy="1313761"/>
          </a:xfrm>
        </p:spPr>
        <p:txBody>
          <a:bodyPr>
            <a:noAutofit/>
          </a:bodyPr>
          <a:lstStyle/>
          <a:p>
            <a:pPr lvl="1" algn="l">
              <a:lnSpc>
                <a:spcPct val="100000"/>
              </a:lnSpc>
            </a:pPr>
            <a:r>
              <a:rPr lang="en-US" sz="2800" b="1" dirty="0">
                <a:solidFill>
                  <a:srgbClr val="FFFF00"/>
                </a:solidFill>
                <a:latin typeface="Times New Roman" panose="02020603050405020304" pitchFamily="18" charset="0"/>
                <a:cs typeface="Times New Roman" panose="02020603050405020304" pitchFamily="18" charset="0"/>
              </a:rPr>
              <a:t>Religious freedom</a:t>
            </a:r>
          </a:p>
          <a:p>
            <a:pPr lvl="1" algn="l">
              <a:lnSpc>
                <a:spcPct val="100000"/>
              </a:lnSpc>
            </a:pPr>
            <a:endParaRPr lang="en-US" sz="1100" dirty="0">
              <a:solidFill>
                <a:schemeClr val="bg1"/>
              </a:solidFill>
              <a:latin typeface="Times New Roman" panose="02020603050405020304" pitchFamily="18" charset="0"/>
              <a:cs typeface="Times New Roman" panose="02020603050405020304" pitchFamily="18" charset="0"/>
            </a:endParaRPr>
          </a:p>
          <a:p>
            <a:pPr marL="800100" lvl="1" indent="-342900" algn="l">
              <a:lnSpc>
                <a:spcPct val="100000"/>
              </a:lnSpc>
              <a:buFont typeface="Arial" panose="020B0604020202020204" pitchFamily="34" charset="0"/>
              <a:buChar char="•"/>
            </a:pPr>
            <a:r>
              <a:rPr lang="en-US" sz="2700" dirty="0">
                <a:solidFill>
                  <a:schemeClr val="bg1"/>
                </a:solidFill>
                <a:latin typeface="Times New Roman" panose="02020603050405020304" pitchFamily="18" charset="0"/>
                <a:cs typeface="Times New Roman" panose="02020603050405020304" pitchFamily="18" charset="0"/>
              </a:rPr>
              <a:t>Tertullian: Christians were the first group in the ancient world to introduce the concept of religious freedom. Free to choose, without state coercion. </a:t>
            </a:r>
            <a:r>
              <a:rPr lang="en-US" sz="2700" i="1" dirty="0">
                <a:solidFill>
                  <a:schemeClr val="bg1"/>
                </a:solidFill>
                <a:latin typeface="Times New Roman" panose="02020603050405020304" pitchFamily="18" charset="0"/>
                <a:cs typeface="Times New Roman" panose="02020603050405020304" pitchFamily="18" charset="0"/>
              </a:rPr>
              <a:t>“Religious faith is an inward disposition of the mind and heart and for that reason cannot be coerced by external force.”  </a:t>
            </a:r>
          </a:p>
          <a:p>
            <a:pPr marL="800100" lvl="1" indent="-342900" algn="l">
              <a:lnSpc>
                <a:spcPct val="100000"/>
              </a:lnSpc>
              <a:buFont typeface="Arial" panose="020B0604020202020204" pitchFamily="34" charset="0"/>
              <a:buChar char="•"/>
            </a:pPr>
            <a:r>
              <a:rPr lang="en-US" sz="2700" i="1" dirty="0">
                <a:solidFill>
                  <a:schemeClr val="bg1"/>
                </a:solidFill>
                <a:latin typeface="Times New Roman" panose="02020603050405020304" pitchFamily="18" charset="0"/>
                <a:cs typeface="Times New Roman" panose="02020603050405020304" pitchFamily="18" charset="0"/>
              </a:rPr>
              <a:t>“It is only just and a privilege inherent in human nature that every person should be able to worship according to his own conviction… It is not part of religion to coerce religious practice.”</a:t>
            </a:r>
          </a:p>
          <a:p>
            <a:pPr marL="800100" lvl="1" indent="-342900" algn="l">
              <a:lnSpc>
                <a:spcPct val="100000"/>
              </a:lnSpc>
              <a:buFont typeface="Arial" panose="020B0604020202020204" pitchFamily="34" charset="0"/>
              <a:buChar char="•"/>
            </a:pPr>
            <a:r>
              <a:rPr lang="en-US" sz="2700" dirty="0">
                <a:solidFill>
                  <a:schemeClr val="bg1"/>
                </a:solidFill>
                <a:latin typeface="Times New Roman" panose="02020603050405020304" pitchFamily="18" charset="0"/>
                <a:cs typeface="Times New Roman" panose="02020603050405020304" pitchFamily="18" charset="0"/>
              </a:rPr>
              <a:t>We could also consider </a:t>
            </a:r>
            <a:r>
              <a:rPr lang="en-US" sz="2700" dirty="0" err="1">
                <a:solidFill>
                  <a:schemeClr val="bg1"/>
                </a:solidFill>
                <a:latin typeface="Times New Roman" panose="02020603050405020304" pitchFamily="18" charset="0"/>
                <a:cs typeface="Times New Roman" panose="02020603050405020304" pitchFamily="18" charset="0"/>
              </a:rPr>
              <a:t>Lactantius</a:t>
            </a:r>
            <a:r>
              <a:rPr lang="en-US" sz="2700" dirty="0">
                <a:solidFill>
                  <a:schemeClr val="bg1"/>
                </a:solidFill>
                <a:latin typeface="Times New Roman" panose="02020603050405020304" pitchFamily="18" charset="0"/>
                <a:cs typeface="Times New Roman" panose="02020603050405020304" pitchFamily="18" charset="0"/>
              </a:rPr>
              <a:t>, whom Constantine chose to tutor his sons, as a second proponent of religious freedom (for pagans as well as Christians]. The boys didn’t get the message, apparently.</a:t>
            </a:r>
          </a:p>
          <a:p>
            <a:pPr marL="800100" lvl="1" indent="-342900" algn="l">
              <a:lnSpc>
                <a:spcPct val="100000"/>
              </a:lnSpc>
              <a:buFont typeface="Arial" panose="020B0604020202020204" pitchFamily="34" charset="0"/>
              <a:buChar char="•"/>
            </a:pPr>
            <a:r>
              <a:rPr lang="en-US" sz="2700" dirty="0">
                <a:solidFill>
                  <a:schemeClr val="bg1"/>
                </a:solidFill>
                <a:latin typeface="Times New Roman" panose="02020603050405020304" pitchFamily="18" charset="0"/>
                <a:cs typeface="Times New Roman" panose="02020603050405020304" pitchFamily="18" charset="0"/>
              </a:rPr>
              <a:t>Although episcopal elections were normally peaceful, still armed riots sometimes took place over elections of bishops. I refer esp. to the 400s.</a:t>
            </a:r>
          </a:p>
          <a:p>
            <a:pPr marL="800100" lvl="1" indent="-342900" algn="l">
              <a:lnSpc>
                <a:spcPct val="100000"/>
              </a:lnSpc>
              <a:buFont typeface="Arial" panose="020B0604020202020204" pitchFamily="34" charset="0"/>
              <a:buChar char="•"/>
            </a:pPr>
            <a:r>
              <a:rPr lang="en-US" sz="2700" dirty="0">
                <a:solidFill>
                  <a:schemeClr val="bg1"/>
                </a:solidFill>
                <a:latin typeface="Times New Roman" panose="02020603050405020304" pitchFamily="18" charset="0"/>
                <a:cs typeface="Times New Roman" panose="02020603050405020304" pitchFamily="18" charset="0"/>
              </a:rPr>
              <a:t>Consider also the persecution of pagans, Jews, and heterodox Christians.</a:t>
            </a:r>
          </a:p>
        </p:txBody>
      </p:sp>
    </p:spTree>
    <p:extLst>
      <p:ext uri="{BB962C8B-B14F-4D97-AF65-F5344CB8AC3E}">
        <p14:creationId xmlns:p14="http://schemas.microsoft.com/office/powerpoint/2010/main" val="3121206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5E44D9C0-9585-95F0-F085-99FD1667F171}"/>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934B9F03-5158-0DA8-2286-F3535F939B78}"/>
              </a:ext>
            </a:extLst>
          </p:cNvPr>
          <p:cNvSpPr>
            <a:spLocks noGrp="1"/>
          </p:cNvSpPr>
          <p:nvPr>
            <p:ph type="subTitle" idx="1"/>
          </p:nvPr>
        </p:nvSpPr>
        <p:spPr>
          <a:xfrm>
            <a:off x="510106" y="2004549"/>
            <a:ext cx="6719033" cy="1313761"/>
          </a:xfrm>
        </p:spPr>
        <p:txBody>
          <a:bodyPr>
            <a:noAutofit/>
          </a:bodyPr>
          <a:lstStyle/>
          <a:p>
            <a:pPr lvl="1" algn="l">
              <a:lnSpc>
                <a:spcPct val="100000"/>
              </a:lnSpc>
            </a:pPr>
            <a:r>
              <a:rPr lang="en-US" sz="33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“No wild beasts are such enemies to mankind as are most Christians in their deadly hatred of one another.”</a:t>
            </a:r>
            <a:br>
              <a:rPr lang="en-US" sz="33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br>
            <a:r>
              <a:rPr lang="en-US" sz="33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p>
          <a:p>
            <a:pPr lvl="1" algn="l">
              <a:lnSpc>
                <a:spcPct val="100000"/>
              </a:lnSpc>
            </a:pPr>
            <a:r>
              <a:rPr lang="en-US" sz="2800"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Ammianus Marcellinus, c.330-400</a:t>
            </a:r>
            <a:endParaRPr lang="en-US" sz="2800" dirty="0">
              <a:solidFill>
                <a:schemeClr val="bg1"/>
              </a:solidFill>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531B11FC-49BA-5AF4-28EF-7320AC504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3082" y="1212703"/>
            <a:ext cx="3368232" cy="4432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647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7E339A-6ED3-B0A8-D830-2D21D020560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9009B4B-523A-637A-B20E-5977C42A6EB9}"/>
              </a:ext>
            </a:extLst>
          </p:cNvPr>
          <p:cNvSpPr>
            <a:spLocks noGrp="1"/>
          </p:cNvSpPr>
          <p:nvPr>
            <p:ph type="ctrTitle"/>
          </p:nvPr>
        </p:nvSpPr>
        <p:spPr>
          <a:xfrm>
            <a:off x="411480" y="987552"/>
            <a:ext cx="4485861" cy="1088136"/>
          </a:xfrm>
        </p:spPr>
        <p:txBody>
          <a:bodyPr vert="horz" lIns="91440" tIns="45720" rIns="91440" bIns="45720" rtlCol="0" anchor="b">
            <a:normAutofit/>
          </a:bodyPr>
          <a:lstStyle/>
          <a:p>
            <a:pPr algn="l"/>
            <a:r>
              <a:rPr lang="en-US" sz="3400" cap="small"/>
              <a:t>Review</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D1F0C94F-CC53-D665-4566-64FF7DF22C68}"/>
              </a:ext>
            </a:extLst>
          </p:cNvPr>
          <p:cNvSpPr>
            <a:spLocks noGrp="1"/>
          </p:cNvSpPr>
          <p:nvPr>
            <p:ph type="subTitle" idx="1"/>
          </p:nvPr>
        </p:nvSpPr>
        <p:spPr>
          <a:xfrm>
            <a:off x="39696" y="2761489"/>
            <a:ext cx="5132688" cy="3584448"/>
          </a:xfrm>
        </p:spPr>
        <p:txBody>
          <a:bodyPr vert="horz" lIns="91440" tIns="45720" rIns="91440" bIns="45720" rtlCol="0" anchor="t">
            <a:normAutofit fontScale="77500" lnSpcReduction="20000"/>
          </a:bodyPr>
          <a:lstStyle/>
          <a:p>
            <a:pPr marL="742950" indent="-228600" algn="l">
              <a:lnSpc>
                <a:spcPct val="110000"/>
              </a:lnSpc>
              <a:buFont typeface="Arial" panose="020B0604020202020204" pitchFamily="34" charset="0"/>
              <a:buChar char="•"/>
            </a:pPr>
            <a:r>
              <a:rPr lang="en-US" sz="2900" dirty="0"/>
              <a:t>Shibboleths &amp; labelling</a:t>
            </a:r>
          </a:p>
          <a:p>
            <a:pPr marL="742950" indent="-228600" algn="l">
              <a:lnSpc>
                <a:spcPct val="110000"/>
              </a:lnSpc>
              <a:buFont typeface="Arial" panose="020B0604020202020204" pitchFamily="34" charset="0"/>
              <a:buChar char="•"/>
            </a:pPr>
            <a:r>
              <a:rPr lang="en-US" sz="2900" dirty="0"/>
              <a:t>Artificial unity</a:t>
            </a:r>
          </a:p>
          <a:p>
            <a:pPr marL="742950" indent="-228600" algn="l">
              <a:lnSpc>
                <a:spcPct val="110000"/>
              </a:lnSpc>
              <a:buFont typeface="Arial" panose="020B0604020202020204" pitchFamily="34" charset="0"/>
              <a:buChar char="•"/>
            </a:pPr>
            <a:r>
              <a:rPr lang="en-US" sz="2900" dirty="0"/>
              <a:t>Hierarchies &amp; honorific titles</a:t>
            </a:r>
          </a:p>
          <a:p>
            <a:pPr marL="742950" indent="-228600" algn="l">
              <a:lnSpc>
                <a:spcPct val="110000"/>
              </a:lnSpc>
              <a:buFont typeface="Arial" panose="020B0604020202020204" pitchFamily="34" charset="0"/>
              <a:buChar char="•"/>
            </a:pPr>
            <a:r>
              <a:rPr lang="en-US" sz="2900" dirty="0"/>
              <a:t>Lack of grace</a:t>
            </a:r>
          </a:p>
          <a:p>
            <a:pPr marL="742950" indent="-228600" algn="l">
              <a:lnSpc>
                <a:spcPct val="110000"/>
              </a:lnSpc>
              <a:buFont typeface="Arial" panose="020B0604020202020204" pitchFamily="34" charset="0"/>
              <a:buChar char="•"/>
            </a:pPr>
            <a:r>
              <a:rPr lang="en-US" sz="2900" dirty="0"/>
              <a:t>Going beyond apostolic teaching</a:t>
            </a:r>
          </a:p>
          <a:p>
            <a:pPr marL="742950" indent="-228600" algn="l">
              <a:lnSpc>
                <a:spcPct val="110000"/>
              </a:lnSpc>
              <a:buFont typeface="Arial" panose="020B0604020202020204" pitchFamily="34" charset="0"/>
              <a:buChar char="•"/>
            </a:pPr>
            <a:r>
              <a:rPr lang="en-US" sz="2900" dirty="0"/>
              <a:t>Selective interpretation &amp; memory</a:t>
            </a:r>
          </a:p>
          <a:p>
            <a:pPr marL="742950" indent="-228600" algn="l">
              <a:lnSpc>
                <a:spcPct val="110000"/>
              </a:lnSpc>
              <a:buFont typeface="Arial" panose="020B0604020202020204" pitchFamily="34" charset="0"/>
              <a:buChar char="•"/>
            </a:pPr>
            <a:r>
              <a:rPr lang="en-US" sz="2900" dirty="0"/>
              <a:t>The embrace of coercion</a:t>
            </a:r>
          </a:p>
          <a:p>
            <a:pPr marL="742950" indent="-228600" algn="l">
              <a:buFont typeface="Arial" panose="020B0604020202020204" pitchFamily="34" charset="0"/>
              <a:buChar char="•"/>
            </a:pPr>
            <a:endParaRPr lang="en-US" sz="1800" dirty="0"/>
          </a:p>
          <a:p>
            <a:pPr marL="742950" indent="-228600" algn="l">
              <a:buFont typeface="Arial" panose="020B0604020202020204" pitchFamily="34" charset="0"/>
              <a:buChar char="•"/>
            </a:pPr>
            <a:endParaRPr lang="en-US" sz="1800" dirty="0"/>
          </a:p>
          <a:p>
            <a:pPr indent="-228600" algn="l">
              <a:buFont typeface="Arial" panose="020B0604020202020204" pitchFamily="34" charset="0"/>
              <a:buChar char="•"/>
            </a:pPr>
            <a:endParaRPr lang="en-US" sz="1800" dirty="0"/>
          </a:p>
        </p:txBody>
      </p:sp>
      <p:pic>
        <p:nvPicPr>
          <p:cNvPr id="4" name="Picture 2" descr="The Council of Nicaea - The Christian Institute">
            <a:extLst>
              <a:ext uri="{FF2B5EF4-FFF2-40B4-BE49-F238E27FC236}">
                <a16:creationId xmlns:a16="http://schemas.microsoft.com/office/drawing/2014/main" id="{57B18BBD-6AB7-7F5C-5BC4-73772521E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295" r="22242"/>
          <a:stretch>
            <a:fillRect/>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163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7764DC-267E-92E8-60E8-71FDC714DEA1}"/>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E92A65F-05F7-693F-E206-5942FE6CD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Rectangle 24">
            <a:extLst>
              <a:ext uri="{FF2B5EF4-FFF2-40B4-BE49-F238E27FC236}">
                <a16:creationId xmlns:a16="http://schemas.microsoft.com/office/drawing/2014/main" id="{53AA0805-611F-3E14-6F7F-3AFB20B980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C6D3190B-8236-D7D7-EAE7-2011ED2D4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883DF979-5AEA-A5D3-C9C7-8B6428801C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9077EC7F-47CD-1A63-8B79-0DFAE85D1ABB}"/>
              </a:ext>
            </a:extLst>
          </p:cNvPr>
          <p:cNvPicPr>
            <a:picLocks noChangeAspect="1"/>
          </p:cNvPicPr>
          <p:nvPr/>
        </p:nvPicPr>
        <p:blipFill>
          <a:blip r:embed="rId2"/>
          <a:srcRect l="24118" t="12422" r="28824" b="1212"/>
          <a:stretch>
            <a:fillRect/>
          </a:stretch>
        </p:blipFill>
        <p:spPr>
          <a:xfrm>
            <a:off x="1042639" y="256478"/>
            <a:ext cx="5318760" cy="6345044"/>
          </a:xfrm>
          <a:prstGeom prst="rect">
            <a:avLst/>
          </a:prstGeom>
        </p:spPr>
      </p:pic>
      <p:pic>
        <p:nvPicPr>
          <p:cNvPr id="2" name="Picture 1">
            <a:extLst>
              <a:ext uri="{FF2B5EF4-FFF2-40B4-BE49-F238E27FC236}">
                <a16:creationId xmlns:a16="http://schemas.microsoft.com/office/drawing/2014/main" id="{D1403F4F-D0B7-492C-AB2A-71B8EA8476D5}"/>
              </a:ext>
            </a:extLst>
          </p:cNvPr>
          <p:cNvPicPr>
            <a:picLocks noChangeAspect="1"/>
          </p:cNvPicPr>
          <p:nvPr/>
        </p:nvPicPr>
        <p:blipFill rotWithShape="1">
          <a:blip r:embed="rId3"/>
          <a:srcRect l="21788" t="-2098" r="15904" b="16554"/>
          <a:stretch/>
        </p:blipFill>
        <p:spPr>
          <a:xfrm>
            <a:off x="7118017" y="172959"/>
            <a:ext cx="3511867" cy="6428563"/>
          </a:xfrm>
          <a:prstGeom prst="rect">
            <a:avLst/>
          </a:prstGeom>
        </p:spPr>
      </p:pic>
    </p:spTree>
    <p:extLst>
      <p:ext uri="{BB962C8B-B14F-4D97-AF65-F5344CB8AC3E}">
        <p14:creationId xmlns:p14="http://schemas.microsoft.com/office/powerpoint/2010/main" val="1850027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a:extLst>
            <a:ext uri="{FF2B5EF4-FFF2-40B4-BE49-F238E27FC236}">
              <a16:creationId xmlns:a16="http://schemas.microsoft.com/office/drawing/2014/main" id="{163F2626-B8B1-497F-965E-4FD52FA3C8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D31C75-F61D-EB0D-0EAF-A93850899D25}"/>
              </a:ext>
            </a:extLst>
          </p:cNvPr>
          <p:cNvSpPr>
            <a:spLocks noGrp="1"/>
          </p:cNvSpPr>
          <p:nvPr>
            <p:ph type="ctrTitle"/>
          </p:nvPr>
        </p:nvSpPr>
        <p:spPr>
          <a:xfrm>
            <a:off x="479424" y="94053"/>
            <a:ext cx="8486660" cy="780840"/>
          </a:xfrm>
        </p:spPr>
        <p:txBody>
          <a:bodyPr>
            <a:normAutofit/>
          </a:bodyPr>
          <a:lstStyle/>
          <a:p>
            <a:pPr algn="l"/>
            <a:r>
              <a:rPr lang="en-US" sz="4000" cap="small" dirty="0">
                <a:solidFill>
                  <a:srgbClr val="FFFF00"/>
                </a:solidFill>
              </a:rPr>
              <a:t>Closing Thoughts</a:t>
            </a:r>
          </a:p>
        </p:txBody>
      </p:sp>
      <p:sp>
        <p:nvSpPr>
          <p:cNvPr id="3" name="Subtitle 2">
            <a:extLst>
              <a:ext uri="{FF2B5EF4-FFF2-40B4-BE49-F238E27FC236}">
                <a16:creationId xmlns:a16="http://schemas.microsoft.com/office/drawing/2014/main" id="{0DA62B80-98A8-03EB-CC7D-AE62CBA524FD}"/>
              </a:ext>
            </a:extLst>
          </p:cNvPr>
          <p:cNvSpPr>
            <a:spLocks noGrp="1"/>
          </p:cNvSpPr>
          <p:nvPr>
            <p:ph type="subTitle" idx="1"/>
          </p:nvPr>
        </p:nvSpPr>
        <p:spPr>
          <a:xfrm>
            <a:off x="199697" y="979996"/>
            <a:ext cx="11655972" cy="1313761"/>
          </a:xfrm>
        </p:spPr>
        <p:txBody>
          <a:bodyPr>
            <a:noAutofit/>
          </a:bodyPr>
          <a:lstStyle/>
          <a:p>
            <a:pPr marL="342900" indent="-342900" algn="l">
              <a:buFont typeface="Arial" panose="020B0604020202020204" pitchFamily="34" charset="0"/>
              <a:buChar char="•"/>
            </a:pPr>
            <a:r>
              <a:rPr lang="en-US" sz="2350" dirty="0">
                <a:solidFill>
                  <a:schemeClr val="bg1"/>
                </a:solidFill>
                <a:latin typeface="Times New Roman" panose="02020603050405020304" pitchFamily="18" charset="0"/>
                <a:cs typeface="Times New Roman" panose="02020603050405020304" pitchFamily="18" charset="0"/>
              </a:rPr>
              <a:t>There was no real difference between the visible and invisible church in 125. Fast-forward 200 years. In the aftermath of 325, the difference was enormous!</a:t>
            </a:r>
          </a:p>
          <a:p>
            <a:pPr marL="800100" lvl="1" indent="-342900" algn="l">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Rome, no longer “antichrist,” was now the servant of God and engine of the kingdom.</a:t>
            </a:r>
          </a:p>
          <a:p>
            <a:pPr marL="800100" lvl="1" indent="-342900" algn="l">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Roman emperors called the 7 officially ecumenical councils.</a:t>
            </a:r>
          </a:p>
          <a:p>
            <a:pPr marL="800100" lvl="1" indent="-342900" algn="l">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The church will soon be thoroughly married to the state.</a:t>
            </a:r>
          </a:p>
          <a:p>
            <a:pPr marL="800100" lvl="1" indent="-342900" algn="l">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Many refused to accept the state church as the true church of Christ.</a:t>
            </a:r>
          </a:p>
          <a:p>
            <a:pPr marL="800100" lvl="1" indent="-342900" algn="l">
              <a:buFont typeface="Arial" panose="020B0604020202020204" pitchFamily="34" charset="0"/>
              <a:buChar char="•"/>
            </a:pPr>
            <a:r>
              <a:rPr lang="en-US" sz="2400" dirty="0">
                <a:solidFill>
                  <a:schemeClr val="bg1"/>
                </a:solidFill>
                <a:latin typeface="Times New Roman" panose="02020603050405020304" pitchFamily="18" charset="0"/>
                <a:cs typeface="Times New Roman" panose="02020603050405020304" pitchFamily="18" charset="0"/>
              </a:rPr>
              <a:t>It’s a fatal cocktail of church and politics, as proven by subsequent history.</a:t>
            </a:r>
          </a:p>
          <a:p>
            <a:pPr marL="342900" indent="-342900" algn="l">
              <a:buFont typeface="Arial" panose="020B0604020202020204" pitchFamily="34" charset="0"/>
              <a:buChar char="•"/>
            </a:pPr>
            <a:r>
              <a:rPr lang="en-US" sz="2350" dirty="0">
                <a:solidFill>
                  <a:schemeClr val="bg1"/>
                </a:solidFill>
                <a:latin typeface="Times New Roman" panose="02020603050405020304" pitchFamily="18" charset="0"/>
                <a:cs typeface="Times New Roman" panose="02020603050405020304" pitchFamily="18" charset="0"/>
              </a:rPr>
              <a:t>Had we lived through this period, or attended the council, would </a:t>
            </a:r>
            <a:r>
              <a:rPr lang="en-US" sz="2350" i="1" dirty="0">
                <a:solidFill>
                  <a:schemeClr val="bg1"/>
                </a:solidFill>
                <a:latin typeface="Times New Roman" panose="02020603050405020304" pitchFamily="18" charset="0"/>
                <a:cs typeface="Times New Roman" panose="02020603050405020304" pitchFamily="18" charset="0"/>
              </a:rPr>
              <a:t>we</a:t>
            </a:r>
            <a:r>
              <a:rPr lang="en-US" sz="2350" dirty="0">
                <a:solidFill>
                  <a:schemeClr val="bg1"/>
                </a:solidFill>
                <a:latin typeface="Times New Roman" panose="02020603050405020304" pitchFamily="18" charset="0"/>
                <a:cs typeface="Times New Roman" panose="02020603050405020304" pitchFamily="18" charset="0"/>
              </a:rPr>
              <a:t> have got it right? (Hindsight is a wonderful thing.)</a:t>
            </a:r>
          </a:p>
          <a:p>
            <a:pPr marL="342900" indent="-342900" algn="l">
              <a:buFont typeface="Arial" panose="020B0604020202020204" pitchFamily="34" charset="0"/>
              <a:buChar char="•"/>
            </a:pPr>
            <a:r>
              <a:rPr lang="en-US" sz="2350" dirty="0">
                <a:solidFill>
                  <a:schemeClr val="bg1"/>
                </a:solidFill>
                <a:latin typeface="Times New Roman" panose="02020603050405020304" pitchFamily="18" charset="0"/>
                <a:cs typeface="Times New Roman" panose="02020603050405020304" pitchFamily="18" charset="0"/>
              </a:rPr>
              <a:t>As for Nicene orthodoxy, many even today misunderstand the Council. “The council rejected Arius’s teaching about the subordination of the Son to the Father” (</a:t>
            </a:r>
            <a:r>
              <a:rPr lang="en-US" sz="2350" i="1" dirty="0">
                <a:solidFill>
                  <a:schemeClr val="bg1"/>
                </a:solidFill>
                <a:latin typeface="Times New Roman" panose="02020603050405020304" pitchFamily="18" charset="0"/>
                <a:cs typeface="Times New Roman" panose="02020603050405020304" pitchFamily="18" charset="0"/>
              </a:rPr>
              <a:t>BAR </a:t>
            </a:r>
            <a:r>
              <a:rPr lang="en-US" sz="2350" dirty="0">
                <a:solidFill>
                  <a:schemeClr val="bg1"/>
                </a:solidFill>
                <a:latin typeface="Times New Roman" panose="02020603050405020304" pitchFamily="18" charset="0"/>
                <a:cs typeface="Times New Roman" panose="02020603050405020304" pitchFamily="18" charset="0"/>
              </a:rPr>
              <a:t>Spring 2025, vol.51, no.1, p.24, “The First Council of Nicaea”). This is only partly true. Subordination in rank (order) doesn’t mean Jesus is less divine (inferior in nature). [See me for a handout.]</a:t>
            </a:r>
          </a:p>
          <a:p>
            <a:pPr marL="342900" indent="-342900" algn="l">
              <a:buFont typeface="Arial" panose="020B0604020202020204" pitchFamily="34" charset="0"/>
              <a:buChar char="•"/>
            </a:pPr>
            <a:r>
              <a:rPr lang="en-US" sz="2350" dirty="0">
                <a:solidFill>
                  <a:srgbClr val="FFFF00"/>
                </a:solidFill>
                <a:latin typeface="Times New Roman" panose="02020603050405020304" pitchFamily="18" charset="0"/>
                <a:cs typeface="Times New Roman" panose="02020603050405020304" pitchFamily="18" charset="0"/>
              </a:rPr>
              <a:t>Read the pre-Nicene literature! You’ll find no dioceses, fancy titles, icons, incense…But you may find inspiration, wisdom, and fellowship.</a:t>
            </a:r>
          </a:p>
        </p:txBody>
      </p:sp>
    </p:spTree>
    <p:extLst>
      <p:ext uri="{BB962C8B-B14F-4D97-AF65-F5344CB8AC3E}">
        <p14:creationId xmlns:p14="http://schemas.microsoft.com/office/powerpoint/2010/main" val="3846003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5D5180-621E-C718-DC0C-B9AAEA9BCEB1}"/>
            </a:ext>
          </a:extLst>
        </p:cNvPr>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0BD9494A-42F7-CFB4-EFF3-1177A8E68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559E6B1-5D40-4849-3E0A-0CD90BD1C47C}"/>
              </a:ext>
            </a:extLst>
          </p:cNvPr>
          <p:cNvSpPr>
            <a:spLocks noGrp="1"/>
          </p:cNvSpPr>
          <p:nvPr>
            <p:ph type="ctrTitle"/>
          </p:nvPr>
        </p:nvSpPr>
        <p:spPr>
          <a:xfrm>
            <a:off x="627961" y="1174820"/>
            <a:ext cx="5166911" cy="2097190"/>
          </a:xfrm>
        </p:spPr>
        <p:txBody>
          <a:bodyPr>
            <a:noAutofit/>
          </a:bodyPr>
          <a:lstStyle/>
          <a:p>
            <a:pPr algn="l"/>
            <a:r>
              <a:rPr lang="en-US" sz="3800" cap="small" dirty="0">
                <a:solidFill>
                  <a:schemeClr val="bg1"/>
                </a:solidFill>
              </a:rPr>
              <a:t>The Aftermath of Nicaea: </a:t>
            </a:r>
            <a:br>
              <a:rPr lang="en-US" sz="3800" cap="small" dirty="0">
                <a:solidFill>
                  <a:schemeClr val="bg1"/>
                </a:solidFill>
              </a:rPr>
            </a:br>
            <a:r>
              <a:rPr lang="en-US" sz="3800" cap="small" dirty="0">
                <a:solidFill>
                  <a:schemeClr val="bg1"/>
                </a:solidFill>
              </a:rPr>
              <a:t>7 Crucial Transitions Following 325</a:t>
            </a:r>
            <a:endParaRPr lang="en-US" sz="3800" dirty="0">
              <a:solidFill>
                <a:schemeClr val="bg1"/>
              </a:solidFill>
            </a:endParaRPr>
          </a:p>
        </p:txBody>
      </p:sp>
      <p:sp>
        <p:nvSpPr>
          <p:cNvPr id="3" name="Subtitle 2">
            <a:extLst>
              <a:ext uri="{FF2B5EF4-FFF2-40B4-BE49-F238E27FC236}">
                <a16:creationId xmlns:a16="http://schemas.microsoft.com/office/drawing/2014/main" id="{FB29E83D-9524-41A0-C379-9CBDF948F23A}"/>
              </a:ext>
            </a:extLst>
          </p:cNvPr>
          <p:cNvSpPr>
            <a:spLocks noGrp="1"/>
          </p:cNvSpPr>
          <p:nvPr>
            <p:ph type="subTitle" idx="1"/>
          </p:nvPr>
        </p:nvSpPr>
        <p:spPr>
          <a:xfrm>
            <a:off x="796274" y="3770965"/>
            <a:ext cx="4830283" cy="1594507"/>
          </a:xfrm>
        </p:spPr>
        <p:txBody>
          <a:bodyPr>
            <a:normAutofit/>
          </a:bodyPr>
          <a:lstStyle/>
          <a:p>
            <a:pPr algn="l"/>
            <a:r>
              <a:rPr lang="en-US" sz="3300" dirty="0">
                <a:solidFill>
                  <a:srgbClr val="FFC000"/>
                </a:solidFill>
              </a:rPr>
              <a:t>D. A. Jacoby</a:t>
            </a:r>
          </a:p>
          <a:p>
            <a:pPr algn="l"/>
            <a:r>
              <a:rPr lang="en-US" sz="3300" dirty="0">
                <a:solidFill>
                  <a:srgbClr val="FFC000"/>
                </a:solidFill>
              </a:rPr>
              <a:t>Lancashire, UK</a:t>
            </a:r>
          </a:p>
        </p:txBody>
      </p:sp>
      <p:pic>
        <p:nvPicPr>
          <p:cNvPr id="1026" name="Picture 2" descr="The Council of Nicaea - The Christian Institute">
            <a:extLst>
              <a:ext uri="{FF2B5EF4-FFF2-40B4-BE49-F238E27FC236}">
                <a16:creationId xmlns:a16="http://schemas.microsoft.com/office/drawing/2014/main" id="{F5D6C07F-36F4-EBE1-BB40-7DDADFBFA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096" r="19043" b="2"/>
          <a:stretch>
            <a:fillRect/>
          </a:stretch>
        </p:blipFill>
        <p:spPr bwMode="auto">
          <a:xfrm>
            <a:off x="6096000" y="841375"/>
            <a:ext cx="5260975" cy="4707593"/>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1038" name="Freeform: Shape 1032">
            <a:extLst>
              <a:ext uri="{FF2B5EF4-FFF2-40B4-BE49-F238E27FC236}">
                <a16:creationId xmlns:a16="http://schemas.microsoft.com/office/drawing/2014/main" id="{C0AFBF21-F68A-A6DB-CD19-25CC2241B1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9" name="Freeform: Shape 1034">
            <a:extLst>
              <a:ext uri="{FF2B5EF4-FFF2-40B4-BE49-F238E27FC236}">
                <a16:creationId xmlns:a16="http://schemas.microsoft.com/office/drawing/2014/main" id="{09B5C5FF-25A7-14E5-8B12-C4397FF87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2930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a:extLst>
            <a:ext uri="{FF2B5EF4-FFF2-40B4-BE49-F238E27FC236}">
              <a16:creationId xmlns:a16="http://schemas.microsoft.com/office/drawing/2014/main" id="{58BCFC26-5E9E-25DD-D42C-4C506F3DFB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D65C18-3BFE-5314-6633-C0153D625AB8}"/>
              </a:ext>
            </a:extLst>
          </p:cNvPr>
          <p:cNvSpPr>
            <a:spLocks noGrp="1"/>
          </p:cNvSpPr>
          <p:nvPr>
            <p:ph type="ctrTitle"/>
          </p:nvPr>
        </p:nvSpPr>
        <p:spPr>
          <a:xfrm>
            <a:off x="815753" y="378372"/>
            <a:ext cx="8486660" cy="906549"/>
          </a:xfrm>
        </p:spPr>
        <p:txBody>
          <a:bodyPr>
            <a:normAutofit/>
          </a:bodyPr>
          <a:lstStyle/>
          <a:p>
            <a:pPr algn="l"/>
            <a:r>
              <a:rPr lang="en-US" sz="5000" cap="small" dirty="0">
                <a:solidFill>
                  <a:srgbClr val="FFFF00"/>
                </a:solidFill>
              </a:rPr>
              <a:t>Aftermath</a:t>
            </a:r>
            <a:endParaRPr lang="en-US" sz="5000" dirty="0">
              <a:solidFill>
                <a:srgbClr val="FFFF00"/>
              </a:solidFill>
            </a:endParaRPr>
          </a:p>
        </p:txBody>
      </p:sp>
      <p:sp>
        <p:nvSpPr>
          <p:cNvPr id="3" name="Subtitle 2">
            <a:extLst>
              <a:ext uri="{FF2B5EF4-FFF2-40B4-BE49-F238E27FC236}">
                <a16:creationId xmlns:a16="http://schemas.microsoft.com/office/drawing/2014/main" id="{A774C6C4-AD23-7409-416A-916B800876FA}"/>
              </a:ext>
            </a:extLst>
          </p:cNvPr>
          <p:cNvSpPr>
            <a:spLocks noGrp="1"/>
          </p:cNvSpPr>
          <p:nvPr>
            <p:ph type="subTitle" idx="1"/>
          </p:nvPr>
        </p:nvSpPr>
        <p:spPr>
          <a:xfrm>
            <a:off x="469799" y="1449920"/>
            <a:ext cx="10978990" cy="1313761"/>
          </a:xfrm>
        </p:spPr>
        <p:txBody>
          <a:bodyPr>
            <a:noAutofit/>
          </a:bodyPr>
          <a:lstStyle/>
          <a:p>
            <a:pPr marL="457200" indent="-457200" algn="l">
              <a:lnSpc>
                <a:spcPct val="100000"/>
              </a:lnSpc>
              <a:buFont typeface="Arial" panose="020B0604020202020204" pitchFamily="34" charset="0"/>
              <a:buChar char="•"/>
            </a:pPr>
            <a:r>
              <a:rPr lang="en-US" sz="3000" dirty="0">
                <a:solidFill>
                  <a:schemeClr val="bg1"/>
                </a:solidFill>
                <a:latin typeface="Times New Roman" panose="02020603050405020304" pitchFamily="18" charset="0"/>
                <a:cs typeface="Times New Roman" panose="02020603050405020304" pitchFamily="18" charset="0"/>
              </a:rPr>
              <a:t>No event changed the nature of Christianity more than the Council of Nicaea. (Not the rise of the clergy, nor the monastic movement, nor even the Reformation!)</a:t>
            </a:r>
          </a:p>
          <a:p>
            <a:pPr marL="457200" indent="-457200" algn="l">
              <a:lnSpc>
                <a:spcPct val="100000"/>
              </a:lnSpc>
              <a:buFont typeface="Arial" panose="020B0604020202020204" pitchFamily="34" charset="0"/>
              <a:buChar char="•"/>
            </a:pPr>
            <a:r>
              <a:rPr lang="en-US" sz="3000" dirty="0">
                <a:solidFill>
                  <a:schemeClr val="bg1"/>
                </a:solidFill>
                <a:latin typeface="Times New Roman" panose="02020603050405020304" pitchFamily="18" charset="0"/>
                <a:cs typeface="Times New Roman" panose="02020603050405020304" pitchFamily="18" charset="0"/>
              </a:rPr>
              <a:t>By “aftermath” I refer to the numerous changes enacted or enabled by this council and subsequent “ecumenical” councils—not necessarily immediate.</a:t>
            </a:r>
          </a:p>
          <a:p>
            <a:pPr marL="457200" indent="-457200" algn="l">
              <a:lnSpc>
                <a:spcPct val="100000"/>
              </a:lnSpc>
              <a:buFont typeface="Arial" panose="020B0604020202020204" pitchFamily="34" charset="0"/>
              <a:buChar char="•"/>
            </a:pPr>
            <a:r>
              <a:rPr lang="en-US" sz="3000" dirty="0">
                <a:solidFill>
                  <a:schemeClr val="bg1"/>
                </a:solidFill>
                <a:latin typeface="Times New Roman" panose="02020603050405020304" pitchFamily="18" charset="0"/>
                <a:cs typeface="Times New Roman" panose="02020603050405020304" pitchFamily="18" charset="0"/>
              </a:rPr>
              <a:t>Some of my perspectives may seem unnecessarily strong, even unfair, although I’m striving to be evenhanded. Nor do I want to leave the impression that I see little value in councils, or reject the Creed. (I wish I’d been there!)</a:t>
            </a:r>
          </a:p>
        </p:txBody>
      </p:sp>
    </p:spTree>
    <p:extLst>
      <p:ext uri="{BB962C8B-B14F-4D97-AF65-F5344CB8AC3E}">
        <p14:creationId xmlns:p14="http://schemas.microsoft.com/office/powerpoint/2010/main" val="665346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671355-22E3-0A1D-5806-A519743999E7}"/>
            </a:ext>
          </a:extLst>
        </p:cNvPr>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EFCB3C40-A077-5658-8E8C-DB69300E0A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65567D8-8355-9EBA-9F34-092C2C0E16DA}"/>
              </a:ext>
            </a:extLst>
          </p:cNvPr>
          <p:cNvSpPr>
            <a:spLocks noGrp="1"/>
          </p:cNvSpPr>
          <p:nvPr>
            <p:ph type="ctrTitle"/>
          </p:nvPr>
        </p:nvSpPr>
        <p:spPr>
          <a:xfrm>
            <a:off x="530578" y="1492528"/>
            <a:ext cx="5166911" cy="2097190"/>
          </a:xfrm>
        </p:spPr>
        <p:txBody>
          <a:bodyPr>
            <a:noAutofit/>
          </a:bodyPr>
          <a:lstStyle/>
          <a:p>
            <a:pPr algn="l"/>
            <a:r>
              <a:rPr lang="en-US" sz="4400" b="1" cap="small" dirty="0">
                <a:solidFill>
                  <a:srgbClr val="FFFF00"/>
                </a:solidFill>
              </a:rPr>
              <a:t>Imagine the energy!</a:t>
            </a:r>
            <a:br>
              <a:rPr lang="en-US" sz="4400" b="1" cap="small" dirty="0">
                <a:solidFill>
                  <a:srgbClr val="FFFF00"/>
                </a:solidFill>
              </a:rPr>
            </a:br>
            <a:endParaRPr lang="en-US" sz="4400" b="1" dirty="0">
              <a:solidFill>
                <a:srgbClr val="FFFF00"/>
              </a:solidFill>
            </a:endParaRPr>
          </a:p>
        </p:txBody>
      </p:sp>
      <p:pic>
        <p:nvPicPr>
          <p:cNvPr id="1026" name="Picture 2" descr="The Council of Nicaea - The Christian Institute">
            <a:extLst>
              <a:ext uri="{FF2B5EF4-FFF2-40B4-BE49-F238E27FC236}">
                <a16:creationId xmlns:a16="http://schemas.microsoft.com/office/drawing/2014/main" id="{356A9F1D-9867-DB02-F440-33C7B2F04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096" r="19043" b="2"/>
          <a:stretch>
            <a:fillRect/>
          </a:stretch>
        </p:blipFill>
        <p:spPr bwMode="auto">
          <a:xfrm>
            <a:off x="5472048" y="568952"/>
            <a:ext cx="6189374" cy="5538337"/>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noFill/>
          <a:effectLst>
            <a:outerShdw blurRad="381000" dist="152400" dir="5400000" algn="t"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1038" name="Freeform: Shape 1032">
            <a:extLst>
              <a:ext uri="{FF2B5EF4-FFF2-40B4-BE49-F238E27FC236}">
                <a16:creationId xmlns:a16="http://schemas.microsoft.com/office/drawing/2014/main" id="{EEABCA49-498B-78D0-1BA6-68F82BB957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39" name="Freeform: Shape 1034">
            <a:extLst>
              <a:ext uri="{FF2B5EF4-FFF2-40B4-BE49-F238E27FC236}">
                <a16:creationId xmlns:a16="http://schemas.microsoft.com/office/drawing/2014/main" id="{5EB9753D-C169-A7EB-41B0-9604C01801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Lightning Bolt 3">
            <a:extLst>
              <a:ext uri="{FF2B5EF4-FFF2-40B4-BE49-F238E27FC236}">
                <a16:creationId xmlns:a16="http://schemas.microsoft.com/office/drawing/2014/main" id="{C498DB34-1B9D-D222-C1F7-E50BBEB15440}"/>
              </a:ext>
            </a:extLst>
          </p:cNvPr>
          <p:cNvSpPr/>
          <p:nvPr/>
        </p:nvSpPr>
        <p:spPr>
          <a:xfrm>
            <a:off x="958592" y="3251595"/>
            <a:ext cx="938049" cy="1418063"/>
          </a:xfrm>
          <a:prstGeom prst="lightningBol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Lightning Bolt 4">
            <a:extLst>
              <a:ext uri="{FF2B5EF4-FFF2-40B4-BE49-F238E27FC236}">
                <a16:creationId xmlns:a16="http://schemas.microsoft.com/office/drawing/2014/main" id="{9414C8A2-5A6A-C9B8-B708-0B7D9F26296E}"/>
              </a:ext>
            </a:extLst>
          </p:cNvPr>
          <p:cNvSpPr/>
          <p:nvPr/>
        </p:nvSpPr>
        <p:spPr>
          <a:xfrm>
            <a:off x="2096162" y="3300862"/>
            <a:ext cx="938049" cy="1418063"/>
          </a:xfrm>
          <a:prstGeom prst="lightningBol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Lightning Bolt 5">
            <a:extLst>
              <a:ext uri="{FF2B5EF4-FFF2-40B4-BE49-F238E27FC236}">
                <a16:creationId xmlns:a16="http://schemas.microsoft.com/office/drawing/2014/main" id="{8240B468-C255-D3AE-F2B3-3306B8EB12A0}"/>
              </a:ext>
            </a:extLst>
          </p:cNvPr>
          <p:cNvSpPr/>
          <p:nvPr/>
        </p:nvSpPr>
        <p:spPr>
          <a:xfrm>
            <a:off x="3233732" y="3338120"/>
            <a:ext cx="938049" cy="1418063"/>
          </a:xfrm>
          <a:prstGeom prst="lightningBol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Lightning Bolt 6">
            <a:extLst>
              <a:ext uri="{FF2B5EF4-FFF2-40B4-BE49-F238E27FC236}">
                <a16:creationId xmlns:a16="http://schemas.microsoft.com/office/drawing/2014/main" id="{4D994266-E9EE-3A37-1B26-5CC083165300}"/>
              </a:ext>
            </a:extLst>
          </p:cNvPr>
          <p:cNvSpPr/>
          <p:nvPr/>
        </p:nvSpPr>
        <p:spPr>
          <a:xfrm>
            <a:off x="1896641" y="614735"/>
            <a:ext cx="938049" cy="1418063"/>
          </a:xfrm>
          <a:prstGeom prst="lightningBol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6347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11A91-EB9C-3E14-DC49-385943F0B3B1}"/>
              </a:ext>
            </a:extLst>
          </p:cNvPr>
          <p:cNvSpPr>
            <a:spLocks noGrp="1"/>
          </p:cNvSpPr>
          <p:nvPr>
            <p:ph type="ctrTitle"/>
          </p:nvPr>
        </p:nvSpPr>
        <p:spPr>
          <a:xfrm>
            <a:off x="875959" y="1567943"/>
            <a:ext cx="2970424" cy="1313761"/>
          </a:xfrm>
        </p:spPr>
        <p:txBody>
          <a:bodyPr>
            <a:normAutofit/>
          </a:bodyPr>
          <a:lstStyle/>
          <a:p>
            <a:r>
              <a:rPr lang="en-US" sz="4200" dirty="0">
                <a:solidFill>
                  <a:srgbClr val="FFFF00"/>
                </a:solidFill>
              </a:rPr>
              <a:t>[Old] </a:t>
            </a:r>
            <a:r>
              <a:rPr lang="en-US" sz="4700" dirty="0">
                <a:solidFill>
                  <a:srgbClr val="FFFF00"/>
                </a:solidFill>
              </a:rPr>
              <a:t>York</a:t>
            </a:r>
          </a:p>
        </p:txBody>
      </p:sp>
      <p:sp>
        <p:nvSpPr>
          <p:cNvPr id="3" name="Subtitle 2">
            <a:extLst>
              <a:ext uri="{FF2B5EF4-FFF2-40B4-BE49-F238E27FC236}">
                <a16:creationId xmlns:a16="http://schemas.microsoft.com/office/drawing/2014/main" id="{EDB018FC-DFD9-9861-E05F-F49815487AED}"/>
              </a:ext>
            </a:extLst>
          </p:cNvPr>
          <p:cNvSpPr>
            <a:spLocks noGrp="1"/>
          </p:cNvSpPr>
          <p:nvPr>
            <p:ph type="subTitle" idx="1"/>
          </p:nvPr>
        </p:nvSpPr>
        <p:spPr>
          <a:xfrm>
            <a:off x="437779" y="3319430"/>
            <a:ext cx="4531786" cy="1725497"/>
          </a:xfrm>
        </p:spPr>
        <p:txBody>
          <a:bodyPr>
            <a:noAutofit/>
          </a:bodyPr>
          <a:lstStyle/>
          <a:p>
            <a:pPr>
              <a:lnSpc>
                <a:spcPct val="120000"/>
              </a:lnSpc>
            </a:pPr>
            <a:r>
              <a:rPr lang="en-US" sz="3200" cap="small" dirty="0">
                <a:solidFill>
                  <a:schemeClr val="bg1"/>
                </a:solidFill>
              </a:rPr>
              <a:t>86 miles (138 km) east of our home</a:t>
            </a:r>
          </a:p>
        </p:txBody>
      </p:sp>
      <p:pic>
        <p:nvPicPr>
          <p:cNvPr id="1028" name="Picture 4" descr="UK Map Showing Counties">
            <a:extLst>
              <a:ext uri="{FF2B5EF4-FFF2-40B4-BE49-F238E27FC236}">
                <a16:creationId xmlns:a16="http://schemas.microsoft.com/office/drawing/2014/main" id="{1E9876B0-79F1-D2E7-B80C-AB7174FDA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9166" y="199678"/>
            <a:ext cx="5075582" cy="639816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2E0E8B2E-521C-80CE-3EBB-9E127A55C4F1}"/>
              </a:ext>
            </a:extLst>
          </p:cNvPr>
          <p:cNvCxnSpPr/>
          <p:nvPr/>
        </p:nvCxnSpPr>
        <p:spPr>
          <a:xfrm flipH="1">
            <a:off x="9244208" y="2881704"/>
            <a:ext cx="1152395" cy="96378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6810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2CADB212-6665-4344-84D2-48E749B4B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D9FFF6-E4D4-24D4-3F1C-5CB91ABD5C5D}"/>
              </a:ext>
            </a:extLst>
          </p:cNvPr>
          <p:cNvSpPr>
            <a:spLocks noGrp="1"/>
          </p:cNvSpPr>
          <p:nvPr>
            <p:ph type="ctrTitle"/>
          </p:nvPr>
        </p:nvSpPr>
        <p:spPr>
          <a:xfrm>
            <a:off x="738130" y="1104117"/>
            <a:ext cx="2970424" cy="1313761"/>
          </a:xfrm>
        </p:spPr>
        <p:txBody>
          <a:bodyPr>
            <a:normAutofit/>
          </a:bodyPr>
          <a:lstStyle/>
          <a:p>
            <a:pPr algn="l"/>
            <a:r>
              <a:rPr lang="en-US" sz="4200" cap="small" dirty="0">
                <a:solidFill>
                  <a:srgbClr val="FFFF00"/>
                </a:solidFill>
              </a:rPr>
              <a:t>Constantine</a:t>
            </a:r>
            <a:endParaRPr lang="en-US" sz="4200" dirty="0">
              <a:solidFill>
                <a:srgbClr val="FFFF00"/>
              </a:solidFill>
            </a:endParaRPr>
          </a:p>
        </p:txBody>
      </p:sp>
      <p:sp>
        <p:nvSpPr>
          <p:cNvPr id="3" name="Subtitle 2">
            <a:extLst>
              <a:ext uri="{FF2B5EF4-FFF2-40B4-BE49-F238E27FC236}">
                <a16:creationId xmlns:a16="http://schemas.microsoft.com/office/drawing/2014/main" id="{3D879831-1617-89A4-BF1E-81C0FD0F5BBC}"/>
              </a:ext>
            </a:extLst>
          </p:cNvPr>
          <p:cNvSpPr>
            <a:spLocks noGrp="1"/>
          </p:cNvSpPr>
          <p:nvPr>
            <p:ph type="subTitle" idx="1"/>
          </p:nvPr>
        </p:nvSpPr>
        <p:spPr>
          <a:xfrm>
            <a:off x="252248" y="2842352"/>
            <a:ext cx="3846785" cy="1725497"/>
          </a:xfrm>
        </p:spPr>
        <p:txBody>
          <a:bodyPr>
            <a:noAutofit/>
          </a:bodyPr>
          <a:lstStyle/>
          <a:p>
            <a:pPr>
              <a:lnSpc>
                <a:spcPct val="120000"/>
              </a:lnSpc>
            </a:pPr>
            <a:r>
              <a:rPr lang="en-US" sz="2600" cap="small" dirty="0">
                <a:solidFill>
                  <a:schemeClr val="bg1"/>
                </a:solidFill>
              </a:rPr>
              <a:t>Proclaimed emperor </a:t>
            </a:r>
            <a:br>
              <a:rPr lang="en-US" sz="2600" cap="small" dirty="0">
                <a:solidFill>
                  <a:schemeClr val="bg1"/>
                </a:solidFill>
              </a:rPr>
            </a:br>
            <a:r>
              <a:rPr lang="en-US" sz="2600" cap="small" dirty="0">
                <a:solidFill>
                  <a:schemeClr val="bg1"/>
                </a:solidFill>
              </a:rPr>
              <a:t>by the army</a:t>
            </a:r>
          </a:p>
          <a:p>
            <a:pPr>
              <a:lnSpc>
                <a:spcPct val="120000"/>
              </a:lnSpc>
            </a:pPr>
            <a:r>
              <a:rPr lang="en-US" sz="2600" cap="small" dirty="0">
                <a:solidFill>
                  <a:schemeClr val="bg1"/>
                </a:solidFill>
              </a:rPr>
              <a:t>York, Northern England ad 306</a:t>
            </a:r>
          </a:p>
        </p:txBody>
      </p:sp>
      <p:pic>
        <p:nvPicPr>
          <p:cNvPr id="1026" name="Picture 2" descr="The Colossal Statue of Constantine | Turismo Roma">
            <a:extLst>
              <a:ext uri="{FF2B5EF4-FFF2-40B4-BE49-F238E27FC236}">
                <a16:creationId xmlns:a16="http://schemas.microsoft.com/office/drawing/2014/main" id="{668DB9EB-D4B5-5E99-8A31-6C8726E98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576" y="1325245"/>
            <a:ext cx="5604083" cy="4207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154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2C4C52BF-106E-BB71-374F-58CA0F5EE7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669CB8-3CD0-49B2-7016-74C1DF396989}"/>
              </a:ext>
            </a:extLst>
          </p:cNvPr>
          <p:cNvSpPr>
            <a:spLocks noGrp="1"/>
          </p:cNvSpPr>
          <p:nvPr>
            <p:ph type="ctrTitle"/>
          </p:nvPr>
        </p:nvSpPr>
        <p:spPr>
          <a:xfrm>
            <a:off x="738130" y="1104117"/>
            <a:ext cx="2970424" cy="1313761"/>
          </a:xfrm>
        </p:spPr>
        <p:txBody>
          <a:bodyPr>
            <a:normAutofit/>
          </a:bodyPr>
          <a:lstStyle/>
          <a:p>
            <a:pPr algn="l"/>
            <a:r>
              <a:rPr lang="en-US" sz="4200" cap="small" dirty="0">
                <a:solidFill>
                  <a:srgbClr val="FFFF00"/>
                </a:solidFill>
              </a:rPr>
              <a:t>Constantine</a:t>
            </a:r>
            <a:endParaRPr lang="en-US" sz="4200" dirty="0">
              <a:solidFill>
                <a:srgbClr val="FFFF00"/>
              </a:solidFill>
            </a:endParaRPr>
          </a:p>
        </p:txBody>
      </p:sp>
      <p:sp>
        <p:nvSpPr>
          <p:cNvPr id="3" name="Subtitle 2">
            <a:extLst>
              <a:ext uri="{FF2B5EF4-FFF2-40B4-BE49-F238E27FC236}">
                <a16:creationId xmlns:a16="http://schemas.microsoft.com/office/drawing/2014/main" id="{BB3106A3-537F-851E-8106-97119280AD49}"/>
              </a:ext>
            </a:extLst>
          </p:cNvPr>
          <p:cNvSpPr>
            <a:spLocks noGrp="1"/>
          </p:cNvSpPr>
          <p:nvPr>
            <p:ph type="subTitle" idx="1"/>
          </p:nvPr>
        </p:nvSpPr>
        <p:spPr>
          <a:xfrm>
            <a:off x="252248" y="2842352"/>
            <a:ext cx="3846785" cy="1725497"/>
          </a:xfrm>
        </p:spPr>
        <p:txBody>
          <a:bodyPr>
            <a:noAutofit/>
          </a:bodyPr>
          <a:lstStyle/>
          <a:p>
            <a:pPr>
              <a:lnSpc>
                <a:spcPct val="120000"/>
              </a:lnSpc>
            </a:pPr>
            <a:r>
              <a:rPr lang="en-US" sz="2600" cap="small" dirty="0">
                <a:solidFill>
                  <a:schemeClr val="bg1"/>
                </a:solidFill>
              </a:rPr>
              <a:t>Proclaimed emperor </a:t>
            </a:r>
            <a:br>
              <a:rPr lang="en-US" sz="2600" cap="small" dirty="0">
                <a:solidFill>
                  <a:schemeClr val="bg1"/>
                </a:solidFill>
              </a:rPr>
            </a:br>
            <a:r>
              <a:rPr lang="en-US" sz="2600" cap="small" dirty="0">
                <a:solidFill>
                  <a:schemeClr val="bg1"/>
                </a:solidFill>
              </a:rPr>
              <a:t>by the army</a:t>
            </a:r>
          </a:p>
          <a:p>
            <a:pPr>
              <a:lnSpc>
                <a:spcPct val="120000"/>
              </a:lnSpc>
            </a:pPr>
            <a:r>
              <a:rPr lang="en-US" sz="2600" cap="small" dirty="0">
                <a:solidFill>
                  <a:schemeClr val="bg1"/>
                </a:solidFill>
              </a:rPr>
              <a:t>York, Northern England ad 306</a:t>
            </a:r>
          </a:p>
        </p:txBody>
      </p:sp>
      <p:pic>
        <p:nvPicPr>
          <p:cNvPr id="6" name="Picture 5" descr="A statue of a person sitting in a chair&#10;&#10;AI-generated content may be incorrect.">
            <a:extLst>
              <a:ext uri="{FF2B5EF4-FFF2-40B4-BE49-F238E27FC236}">
                <a16:creationId xmlns:a16="http://schemas.microsoft.com/office/drawing/2014/main" id="{493DAB36-5D43-2F66-5E8B-EF41590BF7F4}"/>
              </a:ext>
            </a:extLst>
          </p:cNvPr>
          <p:cNvPicPr>
            <a:picLocks noChangeAspect="1"/>
          </p:cNvPicPr>
          <p:nvPr/>
        </p:nvPicPr>
        <p:blipFill>
          <a:blip r:embed="rId2"/>
          <a:stretch>
            <a:fillRect/>
          </a:stretch>
        </p:blipFill>
        <p:spPr>
          <a:xfrm>
            <a:off x="4680840" y="808018"/>
            <a:ext cx="6989284" cy="5241963"/>
          </a:xfrm>
          <a:prstGeom prst="rect">
            <a:avLst/>
          </a:prstGeom>
        </p:spPr>
      </p:pic>
    </p:spTree>
    <p:extLst>
      <p:ext uri="{BB962C8B-B14F-4D97-AF65-F5344CB8AC3E}">
        <p14:creationId xmlns:p14="http://schemas.microsoft.com/office/powerpoint/2010/main" val="3489960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D0B5B80-7ADF-8CBA-FDC7-1D33C3B7E1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86FD61-4841-1900-8C1D-3C72B1A883B5}"/>
              </a:ext>
            </a:extLst>
          </p:cNvPr>
          <p:cNvSpPr>
            <a:spLocks noGrp="1"/>
          </p:cNvSpPr>
          <p:nvPr>
            <p:ph type="ctrTitle"/>
          </p:nvPr>
        </p:nvSpPr>
        <p:spPr>
          <a:xfrm>
            <a:off x="636412" y="238297"/>
            <a:ext cx="8486660" cy="950204"/>
          </a:xfrm>
        </p:spPr>
        <p:txBody>
          <a:bodyPr>
            <a:noAutofit/>
          </a:bodyPr>
          <a:lstStyle/>
          <a:p>
            <a:pPr algn="l"/>
            <a:r>
              <a:rPr lang="en-US" sz="4400" cap="small" dirty="0">
                <a:solidFill>
                  <a:srgbClr val="FFFF00"/>
                </a:solidFill>
              </a:rPr>
              <a:t>1. Shibboleths &amp; Labelling </a:t>
            </a:r>
            <a:endParaRPr lang="en-US" sz="4400" dirty="0">
              <a:solidFill>
                <a:srgbClr val="FFFF00"/>
              </a:solidFill>
            </a:endParaRPr>
          </a:p>
        </p:txBody>
      </p:sp>
      <p:sp>
        <p:nvSpPr>
          <p:cNvPr id="3" name="Subtitle 2">
            <a:extLst>
              <a:ext uri="{FF2B5EF4-FFF2-40B4-BE49-F238E27FC236}">
                <a16:creationId xmlns:a16="http://schemas.microsoft.com/office/drawing/2014/main" id="{9AF54C46-6108-549D-DC34-B4A800D8E5DF}"/>
              </a:ext>
            </a:extLst>
          </p:cNvPr>
          <p:cNvSpPr>
            <a:spLocks noGrp="1"/>
          </p:cNvSpPr>
          <p:nvPr>
            <p:ph type="subTitle" idx="1"/>
          </p:nvPr>
        </p:nvSpPr>
        <p:spPr>
          <a:xfrm>
            <a:off x="444665" y="1473665"/>
            <a:ext cx="11417483" cy="1313761"/>
          </a:xfrm>
        </p:spPr>
        <p:txBody>
          <a:bodyPr>
            <a:noAutofit/>
          </a:bodyPr>
          <a:lstStyle/>
          <a:p>
            <a:pPr marL="342900" indent="-342900" algn="l">
              <a:lnSpc>
                <a:spcPct val="100000"/>
              </a:lnSpc>
              <a:buFont typeface="Arial" panose="020B0604020202020204" pitchFamily="34" charset="0"/>
              <a:buChar char="•"/>
            </a:pPr>
            <a:endParaRPr lang="en-US" sz="27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709714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TotalTime>
  <Words>2214</Words>
  <Application>Microsoft Macintosh PowerPoint</Application>
  <PresentationFormat>Widescreen</PresentationFormat>
  <Paragraphs>145</Paragraphs>
  <Slides>31</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39" baseType="lpstr">
      <vt:lpstr>Aptos</vt:lpstr>
      <vt:lpstr>Aptos Display</vt:lpstr>
      <vt:lpstr>Arial</vt:lpstr>
      <vt:lpstr>Calibri</vt:lpstr>
      <vt:lpstr>Times New Roman</vt:lpstr>
      <vt:lpstr>1_Office Theme</vt:lpstr>
      <vt:lpstr>2_Office Theme</vt:lpstr>
      <vt:lpstr>PhotoImpact</vt:lpstr>
      <vt:lpstr>The Aftermath of Nicaea:  7 Crucial Transitions Following 325</vt:lpstr>
      <vt:lpstr>PowerPoint Presentation</vt:lpstr>
      <vt:lpstr>PowerPoint Presentation</vt:lpstr>
      <vt:lpstr>Aftermath</vt:lpstr>
      <vt:lpstr>Imagine the energy! </vt:lpstr>
      <vt:lpstr>[Old] York</vt:lpstr>
      <vt:lpstr>Constantine</vt:lpstr>
      <vt:lpstr>Constantine</vt:lpstr>
      <vt:lpstr>1. Shibboleths &amp; Labelling </vt:lpstr>
      <vt:lpstr>שִׁבּוֹלֶת </vt:lpstr>
      <vt:lpstr>1. Shibboleths &amp; Labelling </vt:lpstr>
      <vt:lpstr>2. Artificial Unity</vt:lpstr>
      <vt:lpstr>3. Hierarchies &amp; Honorific Titles</vt:lpstr>
      <vt:lpstr>PowerPoint Presentation</vt:lpstr>
      <vt:lpstr>3. Hierarchies &amp; Honorific Titles</vt:lpstr>
      <vt:lpstr>4. Lack of Grace</vt:lpstr>
      <vt:lpstr>4. Lack of Grace</vt:lpstr>
      <vt:lpstr>5. Going (well) Beyond Apostolic Teaching</vt:lpstr>
      <vt:lpstr>6. Selective Interpretation (and Memory)</vt:lpstr>
      <vt:lpstr>7. The Embrace of Coercion</vt:lpstr>
      <vt:lpstr>7. The Embrace of Coercion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vt:lpstr>
      <vt:lpstr>Closing Thoughts</vt:lpstr>
      <vt:lpstr>The Aftermath of Nicaea:  7 Crucial Transitions Following 325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Douglas Jacoby</dc:creator>
  <cp:lastModifiedBy>Douglas Jacoby</cp:lastModifiedBy>
  <cp:revision>2</cp:revision>
  <dcterms:created xsi:type="dcterms:W3CDTF">2025-08-22T15:51:33Z</dcterms:created>
  <dcterms:modified xsi:type="dcterms:W3CDTF">2025-08-22T18:00:01Z</dcterms:modified>
</cp:coreProperties>
</file>